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media/image40.jpg" ContentType="image/jpg"/>
  <Override PartName="/ppt/media/image44.jpg" ContentType="image/jpg"/>
  <Override PartName="/ppt/media/image46.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7" r:id="rId4"/>
  </p:sldMasterIdLst>
  <p:notesMasterIdLst>
    <p:notesMasterId r:id="rId40"/>
  </p:notesMasterIdLst>
  <p:handoutMasterIdLst>
    <p:handoutMasterId r:id="rId41"/>
  </p:handoutMasterIdLst>
  <p:sldIdLst>
    <p:sldId id="1217" r:id="rId5"/>
    <p:sldId id="1222" r:id="rId6"/>
    <p:sldId id="2774" r:id="rId7"/>
    <p:sldId id="2052" r:id="rId8"/>
    <p:sldId id="2044" r:id="rId9"/>
    <p:sldId id="2775" r:id="rId10"/>
    <p:sldId id="2045" r:id="rId11"/>
    <p:sldId id="2046" r:id="rId12"/>
    <p:sldId id="2047" r:id="rId13"/>
    <p:sldId id="2050" r:id="rId14"/>
    <p:sldId id="2055" r:id="rId15"/>
    <p:sldId id="2056" r:id="rId16"/>
    <p:sldId id="2049" r:id="rId17"/>
    <p:sldId id="1221" r:id="rId18"/>
    <p:sldId id="2057" r:id="rId19"/>
    <p:sldId id="1225" r:id="rId20"/>
    <p:sldId id="2051" r:id="rId21"/>
    <p:sldId id="2776" r:id="rId22"/>
    <p:sldId id="2058" r:id="rId23"/>
    <p:sldId id="2779" r:id="rId24"/>
    <p:sldId id="2788" r:id="rId25"/>
    <p:sldId id="2780" r:id="rId26"/>
    <p:sldId id="2781" r:id="rId27"/>
    <p:sldId id="2782" r:id="rId28"/>
    <p:sldId id="2786" r:id="rId29"/>
    <p:sldId id="2785" r:id="rId30"/>
    <p:sldId id="2777" r:id="rId31"/>
    <p:sldId id="2778" r:id="rId32"/>
    <p:sldId id="2790" r:id="rId33"/>
    <p:sldId id="2791" r:id="rId34"/>
    <p:sldId id="230717443" r:id="rId35"/>
    <p:sldId id="230717462" r:id="rId36"/>
    <p:sldId id="230717420" r:id="rId37"/>
    <p:sldId id="2787" r:id="rId38"/>
    <p:sldId id="4037" r:id="rId39"/>
  </p:sldIdLst>
  <p:sldSz cx="12188825"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28A"/>
    <a:srgbClr val="01C1D5"/>
    <a:srgbClr val="0291DB"/>
    <a:srgbClr val="78BF20"/>
    <a:srgbClr val="B3B3B3"/>
    <a:srgbClr val="387C2C"/>
    <a:srgbClr val="AADB1E"/>
    <a:srgbClr val="6DB33F"/>
    <a:srgbClr val="00699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0" autoAdjust="0"/>
    <p:restoredTop sz="96327" autoAdjust="0"/>
  </p:normalViewPr>
  <p:slideViewPr>
    <p:cSldViewPr snapToGrid="0">
      <p:cViewPr>
        <p:scale>
          <a:sx n="125" d="100"/>
          <a:sy n="125" d="100"/>
        </p:scale>
        <p:origin x="90" y="90"/>
      </p:cViewPr>
      <p:guideLst/>
    </p:cSldViewPr>
  </p:slideViewPr>
  <p:outlineViewPr>
    <p:cViewPr>
      <p:scale>
        <a:sx n="33" d="100"/>
        <a:sy n="33" d="100"/>
      </p:scale>
      <p:origin x="0" y="-51182"/>
    </p:cViewPr>
  </p:outlineViewPr>
  <p:notesTextViewPr>
    <p:cViewPr>
      <p:scale>
        <a:sx n="1" d="1"/>
        <a:sy n="1" d="1"/>
      </p:scale>
      <p:origin x="0" y="0"/>
    </p:cViewPr>
  </p:notesTextViewPr>
  <p:sorterViewPr>
    <p:cViewPr>
      <p:scale>
        <a:sx n="165" d="100"/>
        <a:sy n="165" d="100"/>
      </p:scale>
      <p:origin x="0" y="-6400"/>
    </p:cViewPr>
  </p:sorterViewPr>
  <p:notesViewPr>
    <p:cSldViewPr snapToGrid="0" showGuides="1">
      <p:cViewPr varScale="1">
        <p:scale>
          <a:sx n="59" d="100"/>
          <a:sy n="59" d="100"/>
        </p:scale>
        <p:origin x="2371" y="1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02-Oct-20</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02-Oct-20</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effectLst/>
              <a:latin typeface="Metropolis" panose="00000500000000000000" pitchFamily="50" charset="0"/>
              <a:ea typeface="+mn-ea"/>
              <a:cs typeface="+mn-cs"/>
            </a:endParaRPr>
          </a:p>
          <a:p>
            <a:endParaRPr lang="en-US" sz="1200" b="0" i="0" kern="1200" dirty="0">
              <a:effectLst/>
              <a:latin typeface="Metropolis" panose="00000500000000000000" pitchFamily="50"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12157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appendix for detailed service mesh expansion slides.</a:t>
            </a:r>
          </a:p>
          <a:p>
            <a:endParaRPr lang="en-US" dirty="0"/>
          </a:p>
          <a:p>
            <a:r>
              <a:rPr lang="en-US" dirty="0"/>
              <a:t>The main message of slide 20 is the following:</a:t>
            </a:r>
          </a:p>
          <a:p>
            <a:endParaRPr lang="en-US" dirty="0"/>
          </a:p>
          <a:p>
            <a:r>
              <a:rPr lang="en-US" dirty="0"/>
              <a:t>As mentioned, VMware has built the global orchestrator into Tanzu Service Mesh to connect and secure services on any infrastructure. Using sidecars, we can support any Kubernetes clusters on any cloud. Using the combination of sidecars and federation, services deployed on any public cloud can communicate with each other. Using the integration with the AVI load balancers, service mesh can enable services deployed on VMs to communication with other services.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764138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125501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customXml" Target="../ink/ink3.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37038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18647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2945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537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21671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185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194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tx1"/>
                </a:solidFill>
                <a:latin typeface="+mj-lt"/>
                <a:ea typeface="Verdana" panose="020B0604030504040204" pitchFamily="34" charset="0"/>
                <a:cs typeface="Verdana" panose="020B0604030504040204" pitchFamily="34" charset="0"/>
              </a:rPr>
              <a:t>Confidential   </a:t>
            </a:r>
            <a:r>
              <a:rPr lang="en-US" sz="800" dirty="0">
                <a:solidFill>
                  <a:schemeClr val="tx1"/>
                </a:solidFill>
                <a:latin typeface="+mj-lt"/>
                <a:ea typeface="Verdana" panose="020B0604030504040204" pitchFamily="34" charset="0"/>
                <a:cs typeface="Arial" panose="020B0604020202020204" pitchFamily="34" charset="0"/>
              </a:rPr>
              <a:t>│</a:t>
            </a:r>
            <a:r>
              <a:rPr lang="en-US" sz="800" dirty="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dirty="0"/>
              <a:t>Source Name</a:t>
            </a: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1468" y="2014608"/>
            <a:ext cx="6062978" cy="1234440"/>
          </a:xfrm>
        </p:spPr>
        <p:txBody>
          <a:bodyPr wrap="square" anchor="b"/>
          <a:lstStyle>
            <a:lvl1pPr algn="l">
              <a:defRPr sz="4000" b="0" cap="none" baseline="0">
                <a:solidFill>
                  <a:schemeClr val="bg1"/>
                </a:solidFill>
              </a:defRPr>
            </a:lvl1pPr>
          </a:lstStyle>
          <a:p>
            <a:r>
              <a:rPr lang="en-US" dirty="0"/>
              <a:t>Click to Edit Master </a:t>
            </a:r>
            <a:br>
              <a:rPr lang="en-US" dirty="0"/>
            </a:br>
            <a:r>
              <a:rPr lang="en-US" dirty="0"/>
              <a:t>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51468" y="3303246"/>
            <a:ext cx="6062978" cy="416403"/>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51468" y="4737425"/>
            <a:ext cx="6062978" cy="355601"/>
          </a:xfrm>
        </p:spPr>
        <p:txBody>
          <a:bodyPr anchor="b"/>
          <a:lstStyle>
            <a:lvl1pPr algn="l">
              <a:buNone/>
              <a:defRPr sz="1600">
                <a:solidFill>
                  <a:schemeClr val="bg1"/>
                </a:solidFill>
              </a:defRPr>
            </a:lvl1pPr>
          </a:lstStyle>
          <a:p>
            <a:pPr lvl="0"/>
            <a:r>
              <a:rPr lang="en-US" dirty="0"/>
              <a:t>Author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51468" y="5138745"/>
            <a:ext cx="6062978" cy="355601"/>
          </a:xfrm>
        </p:spPr>
        <p:txBody>
          <a:bodyPr/>
          <a:lstStyle>
            <a:lvl1pPr algn="l">
              <a:buNone/>
              <a:defRPr sz="1600">
                <a:solidFill>
                  <a:schemeClr val="bg1"/>
                </a:solidFill>
              </a:defRPr>
            </a:lvl1pPr>
          </a:lstStyle>
          <a:p>
            <a:pPr lvl="0"/>
            <a:r>
              <a:rPr lang="en-US" dirty="0"/>
              <a:t>Author Title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Eighth level</a:t>
            </a:r>
          </a:p>
          <a:p>
            <a:pPr lvl="8"/>
            <a:r>
              <a:rPr lang="en-US" dirty="0"/>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dirty="0"/>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dirty="0"/>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 level</a:t>
            </a:r>
          </a:p>
          <a:p>
            <a:pPr lvl="8"/>
            <a:r>
              <a:rPr lang="en-US" dirty="0"/>
              <a:t>Ninth level</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dirty="0"/>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111529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0421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4470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1312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dirty="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dirty="0"/>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dirty="0"/>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dirty="0"/>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dirty="0"/>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dirty="0"/>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dirty="0"/>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hlinkClick r:id="rId2">
                  <a:extLst>
                    <a:ext uri="{A12FA001-AC4F-418D-AE19-62706E023703}">
                      <ahyp:hlinkClr xmlns:ahyp="http://schemas.microsoft.com/office/drawing/2018/hyperlinkcolor" val="tx"/>
                    </a:ext>
                  </a:extLst>
                </a:hlinkClick>
              </a:rPr>
              <a:t>Click here</a:t>
            </a:r>
            <a:r>
              <a:rPr lang="en-US" sz="1800" dirty="0">
                <a:solidFill>
                  <a:schemeClr val="bg1"/>
                </a:solidFill>
              </a:rPr>
              <a:t> to download the font</a:t>
            </a:r>
            <a:r>
              <a:rPr lang="en-US" sz="1800" baseline="0" dirty="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Brand Central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guidelines or contact Oasis.</a:t>
            </a:r>
          </a:p>
          <a:p>
            <a:pPr>
              <a:lnSpc>
                <a:spcPct val="130000"/>
              </a:lnSpc>
            </a:pPr>
            <a:r>
              <a:rPr lang="en-US" sz="1800" dirty="0">
                <a:solidFill>
                  <a:schemeClr val="bg1"/>
                </a:solidFill>
              </a:rPr>
              <a:t> </a:t>
            </a:r>
            <a:endParaRPr lang="en-US" sz="3200" dirty="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gr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270862" y="287120"/>
            <a:ext cx="6917962" cy="6570394"/>
          </a:xfrm>
          <a:prstGeom prst="rect">
            <a:avLst/>
          </a:prstGeom>
          <a:blipFill>
            <a:blip r:embed="rId2" cstate="print"/>
            <a:stretch>
              <a:fillRect/>
            </a:stretch>
          </a:blipFill>
        </p:spPr>
        <p:txBody>
          <a:bodyPr wrap="square" lIns="0" tIns="0" rIns="0" bIns="0" rtlCol="0"/>
          <a:lstStyle/>
          <a:p>
            <a:endParaRPr sz="1091"/>
          </a:p>
        </p:txBody>
      </p:sp>
      <p:sp>
        <p:nvSpPr>
          <p:cNvPr id="2" name="Holder 2"/>
          <p:cNvSpPr>
            <a:spLocks noGrp="1"/>
          </p:cNvSpPr>
          <p:nvPr>
            <p:ph type="title"/>
          </p:nvPr>
        </p:nvSpPr>
        <p:spPr/>
        <p:txBody>
          <a:bodyPr lIns="0" tIns="0" rIns="0" bIns="0"/>
          <a:lstStyle>
            <a:lvl1pPr>
              <a:defRPr sz="3001" b="1" i="0">
                <a:solidFill>
                  <a:srgbClr val="2D2D2D"/>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02-Oct-20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78221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_n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5"/>
            <a:ext cx="12188825" cy="6856215"/>
          </a:xfrm>
          <a:prstGeom prst="rect">
            <a:avLst/>
          </a:prstGeom>
        </p:spPr>
      </p:pic>
    </p:spTree>
    <p:extLst>
      <p:ext uri="{BB962C8B-B14F-4D97-AF65-F5344CB8AC3E}">
        <p14:creationId xmlns:p14="http://schemas.microsoft.com/office/powerpoint/2010/main" val="129065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Tree>
    <p:extLst>
      <p:ext uri="{BB962C8B-B14F-4D97-AF65-F5344CB8AC3E}">
        <p14:creationId xmlns:p14="http://schemas.microsoft.com/office/powerpoint/2010/main" val="40138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90" r:id="rId13"/>
    <p:sldLayoutId id="2147483991" r:id="rId14"/>
    <p:sldLayoutId id="2147483992" r:id="rId15"/>
    <p:sldLayoutId id="2147483993" r:id="rId16"/>
    <p:sldLayoutId id="2147483994" r:id="rId17"/>
    <p:sldLayoutId id="214748399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72" r:id="rId35"/>
    <p:sldLayoutId id="2147483973" r:id="rId36"/>
    <p:sldLayoutId id="2147483974" r:id="rId37"/>
    <p:sldLayoutId id="2147483975" r:id="rId38"/>
    <p:sldLayoutId id="2147483976" r:id="rId39"/>
    <p:sldLayoutId id="2147483977" r:id="rId40"/>
    <p:sldLayoutId id="2147483978" r:id="rId41"/>
    <p:sldLayoutId id="2147483979" r:id="rId42"/>
    <p:sldLayoutId id="2147483980" r:id="rId43"/>
    <p:sldLayoutId id="2147483981" r:id="rId44"/>
    <p:sldLayoutId id="2147483982" r:id="rId45"/>
    <p:sldLayoutId id="2147483983" r:id="rId46"/>
    <p:sldLayoutId id="2147483984" r:id="rId47"/>
    <p:sldLayoutId id="2147483985" r:id="rId48"/>
    <p:sldLayoutId id="2147483996" r:id="rId49"/>
    <p:sldLayoutId id="214748399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s://unsplash.com/?utm_source=unsplash&amp;utm_medium=referral&amp;utm_content=creditCopyText" TargetMode="External"/><Relationship Id="rId2" Type="http://schemas.openxmlformats.org/officeDocument/2006/relationships/image" Target="../media/image21.jp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yungnoma?utm_source=unsplash&amp;utm_medium=referral&amp;utm_content=creditCopyText" TargetMode="External"/><Relationship Id="rId2" Type="http://schemas.openxmlformats.org/officeDocument/2006/relationships/image" Target="../media/image22.jpg"/><Relationship Id="rId1" Type="http://schemas.openxmlformats.org/officeDocument/2006/relationships/slideLayout" Target="../slideLayouts/slideLayout42.xml"/><Relationship Id="rId4" Type="http://schemas.openxmlformats.org/officeDocument/2006/relationships/hyperlink" Target="https://unsplash.com/?utm_source=unsplash&amp;utm_medium=referral&amp;utm_content=creditCopyTex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hyperlink" Target="https://unsplash.com/?utm_source=unsplash&amp;utm_medium=referral&amp;utm_content=creditCopyText" TargetMode="External"/><Relationship Id="rId2" Type="http://schemas.openxmlformats.org/officeDocument/2006/relationships/image" Target="../media/image24.jp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3" Type="http://schemas.openxmlformats.org/officeDocument/2006/relationships/hyperlink" Target="https://unsplash.com/search/photos/earth?utm_source=unsplash&amp;utm_medium=referral&amp;utm_content=creditCopyText" TargetMode="External"/><Relationship Id="rId2" Type="http://schemas.openxmlformats.org/officeDocument/2006/relationships/hyperlink" Target="https://unsplash.com/@nasa?utm_source=unsplash&amp;utm_medium=referral&amp;utm_content=creditCopyText" TargetMode="External"/><Relationship Id="rId1" Type="http://schemas.openxmlformats.org/officeDocument/2006/relationships/slideLayout" Target="../slideLayouts/slideLayout42.xml"/><Relationship Id="rId5" Type="http://schemas.openxmlformats.org/officeDocument/2006/relationships/hyperlink" Target="https://unsplash.com/?utm_source=unsplash&amp;utm_medium=referral&amp;utm_content=creditCopyText" TargetMode="Externa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gif"/><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2.xml"/><Relationship Id="rId4" Type="http://schemas.openxmlformats.org/officeDocument/2006/relationships/hyperlink" Target="https://unsplash.com/?utm_source=unsplash&amp;utm_medium=referral&amp;utm_content=creditCopyTex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26.xml"/><Relationship Id="rId4" Type="http://schemas.openxmlformats.org/officeDocument/2006/relationships/image" Target="../media/image38.tiff"/></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1.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42.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svg"/><Relationship Id="rId18" Type="http://schemas.openxmlformats.org/officeDocument/2006/relationships/image" Target="../media/image84.svg"/><Relationship Id="rId3" Type="http://schemas.openxmlformats.org/officeDocument/2006/relationships/image" Target="../media/image72.tiff"/><Relationship Id="rId7" Type="http://schemas.openxmlformats.org/officeDocument/2006/relationships/image" Target="../media/image54.sv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2.xml"/><Relationship Id="rId16" Type="http://schemas.openxmlformats.org/officeDocument/2006/relationships/image" Target="../media/image82.tiff"/><Relationship Id="rId1" Type="http://schemas.openxmlformats.org/officeDocument/2006/relationships/slideLayout" Target="../slideLayouts/slideLayout20.xml"/><Relationship Id="rId6" Type="http://schemas.openxmlformats.org/officeDocument/2006/relationships/image" Target="../media/image74.png"/><Relationship Id="rId11" Type="http://schemas.openxmlformats.org/officeDocument/2006/relationships/image" Target="../media/image77.svg"/><Relationship Id="rId5" Type="http://schemas.openxmlformats.org/officeDocument/2006/relationships/image" Target="../media/image50.svg"/><Relationship Id="rId15" Type="http://schemas.openxmlformats.org/officeDocument/2006/relationships/image" Target="../media/image81.svg"/><Relationship Id="rId10" Type="http://schemas.openxmlformats.org/officeDocument/2006/relationships/image" Target="../media/image76.png"/><Relationship Id="rId4" Type="http://schemas.openxmlformats.org/officeDocument/2006/relationships/image" Target="../media/image73.png"/><Relationship Id="rId9" Type="http://schemas.openxmlformats.org/officeDocument/2006/relationships/image" Target="../media/image56.svg"/><Relationship Id="rId1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49.png"/><Relationship Id="rId12" Type="http://schemas.openxmlformats.org/officeDocument/2006/relationships/image" Target="../media/image90.sv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88.svg"/><Relationship Id="rId11" Type="http://schemas.openxmlformats.org/officeDocument/2006/relationships/image" Target="../media/image89.png"/><Relationship Id="rId5" Type="http://schemas.openxmlformats.org/officeDocument/2006/relationships/image" Target="../media/image87.png"/><Relationship Id="rId10" Type="http://schemas.openxmlformats.org/officeDocument/2006/relationships/image" Target="../media/image58.svg"/><Relationship Id="rId4" Type="http://schemas.openxmlformats.org/officeDocument/2006/relationships/image" Target="../media/image86.svg"/><Relationship Id="rId9" Type="http://schemas.openxmlformats.org/officeDocument/2006/relationships/image" Target="../media/image57.png"/><Relationship Id="rId14" Type="http://schemas.openxmlformats.org/officeDocument/2006/relationships/image" Target="../media/image92.svg"/></Relationships>
</file>

<file path=ppt/slides/_rels/slide3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utm_source=unsplash&amp;utm_medium=referral&amp;utm_content=creditCopyText" TargetMode="External"/><Relationship Id="rId2" Type="http://schemas.openxmlformats.org/officeDocument/2006/relationships/image" Target="../media/image20.jp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11004-87F1-184C-B23F-2DE2C80A5ACB}"/>
              </a:ext>
            </a:extLst>
          </p:cNvPr>
          <p:cNvPicPr>
            <a:picLocks noChangeAspect="1"/>
          </p:cNvPicPr>
          <p:nvPr/>
        </p:nvPicPr>
        <p:blipFill>
          <a:blip r:embed="rId2"/>
          <a:srcRect/>
          <a:stretch/>
        </p:blipFill>
        <p:spPr>
          <a:xfrm>
            <a:off x="4762" y="7144"/>
            <a:ext cx="12179299" cy="6850856"/>
          </a:xfrm>
          <a:prstGeom prst="rect">
            <a:avLst/>
          </a:prstGeom>
        </p:spPr>
      </p:pic>
      <p:sp>
        <p:nvSpPr>
          <p:cNvPr id="10" name="Title 9">
            <a:extLst>
              <a:ext uri="{FF2B5EF4-FFF2-40B4-BE49-F238E27FC236}">
                <a16:creationId xmlns:a16="http://schemas.microsoft.com/office/drawing/2014/main" id="{6EB5C227-FB8C-8A4F-AED9-8D2768DD9F86}"/>
              </a:ext>
            </a:extLst>
          </p:cNvPr>
          <p:cNvSpPr>
            <a:spLocks noGrp="1"/>
          </p:cNvSpPr>
          <p:nvPr>
            <p:ph type="title"/>
          </p:nvPr>
        </p:nvSpPr>
        <p:spPr/>
        <p:txBody>
          <a:bodyPr/>
          <a:lstStyle/>
          <a:p>
            <a:r>
              <a:rPr lang="en-US" dirty="0"/>
              <a:t>CODE3102U</a:t>
            </a:r>
          </a:p>
        </p:txBody>
      </p:sp>
      <p:sp>
        <p:nvSpPr>
          <p:cNvPr id="12" name="Subtitle 11">
            <a:extLst>
              <a:ext uri="{FF2B5EF4-FFF2-40B4-BE49-F238E27FC236}">
                <a16:creationId xmlns:a16="http://schemas.microsoft.com/office/drawing/2014/main" id="{77BE935B-0373-A843-91AB-678F1809C646}"/>
              </a:ext>
            </a:extLst>
          </p:cNvPr>
          <p:cNvSpPr>
            <a:spLocks noGrp="1"/>
          </p:cNvSpPr>
          <p:nvPr>
            <p:ph type="subTitle" idx="10"/>
          </p:nvPr>
        </p:nvSpPr>
        <p:spPr>
          <a:xfrm>
            <a:off x="551468" y="3303246"/>
            <a:ext cx="6062978" cy="1096192"/>
          </a:xfrm>
        </p:spPr>
        <p:txBody>
          <a:bodyPr/>
          <a:lstStyle/>
          <a:p>
            <a:r>
              <a:rPr lang="en-US" dirty="0"/>
              <a:t>Why Service Mesh?</a:t>
            </a:r>
          </a:p>
        </p:txBody>
      </p:sp>
      <p:sp>
        <p:nvSpPr>
          <p:cNvPr id="14" name="Text Placeholder 13">
            <a:extLst>
              <a:ext uri="{FF2B5EF4-FFF2-40B4-BE49-F238E27FC236}">
                <a16:creationId xmlns:a16="http://schemas.microsoft.com/office/drawing/2014/main" id="{59F4600C-3601-124C-840B-66C695815D20}"/>
              </a:ext>
            </a:extLst>
          </p:cNvPr>
          <p:cNvSpPr>
            <a:spLocks noGrp="1"/>
          </p:cNvSpPr>
          <p:nvPr>
            <p:ph type="body" sz="quarter" idx="11"/>
          </p:nvPr>
        </p:nvSpPr>
        <p:spPr>
          <a:xfrm>
            <a:off x="551468" y="4137537"/>
            <a:ext cx="6062978" cy="355601"/>
          </a:xfrm>
        </p:spPr>
        <p:txBody>
          <a:bodyPr/>
          <a:lstStyle/>
          <a:p>
            <a:r>
              <a:rPr lang="en-US" b="1" dirty="0"/>
              <a:t>Anderson </a:t>
            </a:r>
            <a:r>
              <a:rPr lang="en-US" b="1" dirty="0" err="1"/>
              <a:t>Duboc</a:t>
            </a:r>
            <a:endParaRPr lang="en-US" b="1" dirty="0"/>
          </a:p>
        </p:txBody>
      </p:sp>
      <p:sp>
        <p:nvSpPr>
          <p:cNvPr id="16" name="Text Placeholder 15">
            <a:extLst>
              <a:ext uri="{FF2B5EF4-FFF2-40B4-BE49-F238E27FC236}">
                <a16:creationId xmlns:a16="http://schemas.microsoft.com/office/drawing/2014/main" id="{75651AC3-271D-8146-9C81-86BF2E20DDDA}"/>
              </a:ext>
            </a:extLst>
          </p:cNvPr>
          <p:cNvSpPr>
            <a:spLocks noGrp="1"/>
          </p:cNvSpPr>
          <p:nvPr>
            <p:ph type="body" sz="quarter" idx="12"/>
          </p:nvPr>
        </p:nvSpPr>
        <p:spPr>
          <a:xfrm>
            <a:off x="551468" y="4538857"/>
            <a:ext cx="3046497" cy="355601"/>
          </a:xfrm>
        </p:spPr>
        <p:txBody>
          <a:bodyPr/>
          <a:lstStyle/>
          <a:p>
            <a:pPr>
              <a:spcBef>
                <a:spcPts val="0"/>
              </a:spcBef>
            </a:pPr>
            <a:r>
              <a:rPr lang="en-US" dirty="0"/>
              <a:t>Senior Systems Engineer </a:t>
            </a:r>
          </a:p>
          <a:p>
            <a:pPr>
              <a:spcBef>
                <a:spcPts val="0"/>
              </a:spcBef>
            </a:pPr>
            <a:r>
              <a:rPr lang="en-US" dirty="0"/>
              <a:t>Office of the CTO, Ambassador</a:t>
            </a:r>
          </a:p>
          <a:p>
            <a:pPr>
              <a:spcBef>
                <a:spcPts val="0"/>
              </a:spcBef>
            </a:pPr>
            <a:r>
              <a:rPr lang="en-US" dirty="0"/>
              <a:t>      @</a:t>
            </a:r>
            <a:r>
              <a:rPr lang="en-US" dirty="0" err="1"/>
              <a:t>duboc</a:t>
            </a:r>
            <a:r>
              <a:rPr lang="en-US" dirty="0"/>
              <a:t> </a:t>
            </a:r>
          </a:p>
        </p:txBody>
      </p:sp>
      <p:sp>
        <p:nvSpPr>
          <p:cNvPr id="18" name="Text Placeholder 6">
            <a:extLst>
              <a:ext uri="{FF2B5EF4-FFF2-40B4-BE49-F238E27FC236}">
                <a16:creationId xmlns:a16="http://schemas.microsoft.com/office/drawing/2014/main" id="{7EED98CD-0C8A-684B-A74C-0BFCF22FA511}"/>
              </a:ext>
            </a:extLst>
          </p:cNvPr>
          <p:cNvSpPr txBox="1">
            <a:spLocks/>
          </p:cNvSpPr>
          <p:nvPr/>
        </p:nvSpPr>
        <p:spPr>
          <a:xfrm>
            <a:off x="474555" y="5494345"/>
            <a:ext cx="3657600" cy="26517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t>#</a:t>
            </a:r>
            <a:r>
              <a:rPr lang="en-US" dirty="0" err="1"/>
              <a:t>vmworld</a:t>
            </a:r>
            <a:r>
              <a:rPr lang="en-US" dirty="0"/>
              <a:t> #code3102u</a:t>
            </a:r>
          </a:p>
        </p:txBody>
      </p:sp>
      <p:sp>
        <p:nvSpPr>
          <p:cNvPr id="19" name="Text Placeholder 6">
            <a:extLst>
              <a:ext uri="{FF2B5EF4-FFF2-40B4-BE49-F238E27FC236}">
                <a16:creationId xmlns:a16="http://schemas.microsoft.com/office/drawing/2014/main" id="{7E649A77-CCC9-D74B-BEF0-C05AA09AC861}"/>
              </a:ext>
            </a:extLst>
          </p:cNvPr>
          <p:cNvSpPr txBox="1">
            <a:spLocks/>
          </p:cNvSpPr>
          <p:nvPr/>
        </p:nvSpPr>
        <p:spPr>
          <a:xfrm>
            <a:off x="491647" y="1571632"/>
            <a:ext cx="3657600" cy="355601"/>
          </a:xfrm>
          <a:prstGeom prst="rect">
            <a:avLst/>
          </a:prstGeom>
        </p:spPr>
        <p:txBody>
          <a:bodyPr anchor="b"/>
          <a:lstStyle>
            <a:lvl1pPr marL="0" indent="0" algn="r"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6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l"/>
            <a:r>
              <a:rPr lang="en-US" dirty="0"/>
              <a:t> CODE3102U</a:t>
            </a:r>
          </a:p>
        </p:txBody>
      </p:sp>
      <p:pic>
        <p:nvPicPr>
          <p:cNvPr id="13" name="Picture 12">
            <a:extLst>
              <a:ext uri="{FF2B5EF4-FFF2-40B4-BE49-F238E27FC236}">
                <a16:creationId xmlns:a16="http://schemas.microsoft.com/office/drawing/2014/main" id="{EBCC86F2-B39C-B047-A3BE-D15F00B8B3E0}"/>
              </a:ext>
            </a:extLst>
          </p:cNvPr>
          <p:cNvPicPr>
            <a:picLocks noChangeAspect="1"/>
          </p:cNvPicPr>
          <p:nvPr/>
        </p:nvPicPr>
        <p:blipFill>
          <a:blip r:embed="rId3"/>
          <a:stretch>
            <a:fillRect/>
          </a:stretch>
        </p:blipFill>
        <p:spPr>
          <a:xfrm>
            <a:off x="551468" y="5066947"/>
            <a:ext cx="299762" cy="235107"/>
          </a:xfrm>
          <a:prstGeom prst="rect">
            <a:avLst/>
          </a:prstGeom>
        </p:spPr>
      </p:pic>
    </p:spTree>
    <p:extLst>
      <p:ext uri="{BB962C8B-B14F-4D97-AF65-F5344CB8AC3E}">
        <p14:creationId xmlns:p14="http://schemas.microsoft.com/office/powerpoint/2010/main" val="140647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B7A544A-FED8-EC4F-A026-B582289DBF8A}"/>
              </a:ext>
            </a:extLst>
          </p:cNvPr>
          <p:cNvGrpSpPr/>
          <p:nvPr/>
        </p:nvGrpSpPr>
        <p:grpSpPr>
          <a:xfrm>
            <a:off x="1012558" y="3296774"/>
            <a:ext cx="820056" cy="402436"/>
            <a:chOff x="1021996" y="2194990"/>
            <a:chExt cx="820056" cy="402436"/>
          </a:xfrm>
          <a:solidFill>
            <a:schemeClr val="accent4"/>
          </a:solidFill>
        </p:grpSpPr>
        <p:sp>
          <p:nvSpPr>
            <p:cNvPr id="2" name="Rectangle 1">
              <a:extLst>
                <a:ext uri="{FF2B5EF4-FFF2-40B4-BE49-F238E27FC236}">
                  <a16:creationId xmlns:a16="http://schemas.microsoft.com/office/drawing/2014/main" id="{8993C3D8-F259-3B4B-B10B-5698C2C1F23C}"/>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 name="Rectangle 2">
              <a:extLst>
                <a:ext uri="{FF2B5EF4-FFF2-40B4-BE49-F238E27FC236}">
                  <a16:creationId xmlns:a16="http://schemas.microsoft.com/office/drawing/2014/main" id="{A8F2F916-0E26-1544-A323-DA9EBC332647}"/>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6" name="Group 25">
            <a:extLst>
              <a:ext uri="{FF2B5EF4-FFF2-40B4-BE49-F238E27FC236}">
                <a16:creationId xmlns:a16="http://schemas.microsoft.com/office/drawing/2014/main" id="{CC22905A-53E3-3848-AB2B-ED8D98976AAD}"/>
              </a:ext>
            </a:extLst>
          </p:cNvPr>
          <p:cNvGrpSpPr/>
          <p:nvPr/>
        </p:nvGrpSpPr>
        <p:grpSpPr>
          <a:xfrm>
            <a:off x="2284481" y="3746861"/>
            <a:ext cx="820056" cy="402436"/>
            <a:chOff x="1021996" y="2194990"/>
            <a:chExt cx="820056" cy="402436"/>
          </a:xfrm>
          <a:solidFill>
            <a:schemeClr val="accent4"/>
          </a:solidFill>
        </p:grpSpPr>
        <p:sp>
          <p:nvSpPr>
            <p:cNvPr id="27" name="Rectangle 26">
              <a:extLst>
                <a:ext uri="{FF2B5EF4-FFF2-40B4-BE49-F238E27FC236}">
                  <a16:creationId xmlns:a16="http://schemas.microsoft.com/office/drawing/2014/main" id="{9AB4BCDF-F917-724F-9E36-A649CBA62F84}"/>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Rectangle 27">
              <a:extLst>
                <a:ext uri="{FF2B5EF4-FFF2-40B4-BE49-F238E27FC236}">
                  <a16:creationId xmlns:a16="http://schemas.microsoft.com/office/drawing/2014/main" id="{D6A551A9-62A1-F647-8239-0E69A882CE93}"/>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2" name="Group 31">
            <a:extLst>
              <a:ext uri="{FF2B5EF4-FFF2-40B4-BE49-F238E27FC236}">
                <a16:creationId xmlns:a16="http://schemas.microsoft.com/office/drawing/2014/main" id="{417A420D-536D-1E45-8CB9-37EC94DE09D1}"/>
              </a:ext>
            </a:extLst>
          </p:cNvPr>
          <p:cNvGrpSpPr/>
          <p:nvPr/>
        </p:nvGrpSpPr>
        <p:grpSpPr>
          <a:xfrm>
            <a:off x="2767946" y="2290308"/>
            <a:ext cx="820056" cy="402436"/>
            <a:chOff x="1021996" y="2194990"/>
            <a:chExt cx="820056" cy="402436"/>
          </a:xfrm>
          <a:solidFill>
            <a:schemeClr val="accent4"/>
          </a:solidFill>
        </p:grpSpPr>
        <p:sp>
          <p:nvSpPr>
            <p:cNvPr id="33" name="Rectangle 32">
              <a:extLst>
                <a:ext uri="{FF2B5EF4-FFF2-40B4-BE49-F238E27FC236}">
                  <a16:creationId xmlns:a16="http://schemas.microsoft.com/office/drawing/2014/main" id="{3C0F55CA-3CF6-454F-BA82-4797A05EE6A1}"/>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Rectangle 33">
              <a:extLst>
                <a:ext uri="{FF2B5EF4-FFF2-40B4-BE49-F238E27FC236}">
                  <a16:creationId xmlns:a16="http://schemas.microsoft.com/office/drawing/2014/main" id="{D237731E-DABF-8C42-8B14-74C709AC015C}"/>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5" name="Group 34">
            <a:extLst>
              <a:ext uri="{FF2B5EF4-FFF2-40B4-BE49-F238E27FC236}">
                <a16:creationId xmlns:a16="http://schemas.microsoft.com/office/drawing/2014/main" id="{DA04DF9C-E661-3347-8439-3C8085B4CB79}"/>
              </a:ext>
            </a:extLst>
          </p:cNvPr>
          <p:cNvGrpSpPr/>
          <p:nvPr/>
        </p:nvGrpSpPr>
        <p:grpSpPr>
          <a:xfrm>
            <a:off x="3531467" y="3049418"/>
            <a:ext cx="820056" cy="402436"/>
            <a:chOff x="1021996" y="2194990"/>
            <a:chExt cx="820056" cy="402436"/>
          </a:xfrm>
          <a:solidFill>
            <a:schemeClr val="accent4"/>
          </a:solidFill>
        </p:grpSpPr>
        <p:sp>
          <p:nvSpPr>
            <p:cNvPr id="36" name="Rectangle 35">
              <a:extLst>
                <a:ext uri="{FF2B5EF4-FFF2-40B4-BE49-F238E27FC236}">
                  <a16:creationId xmlns:a16="http://schemas.microsoft.com/office/drawing/2014/main" id="{F4077B5C-82C2-244C-B9B9-B52560553D4D}"/>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 name="Rectangle 36">
              <a:extLst>
                <a:ext uri="{FF2B5EF4-FFF2-40B4-BE49-F238E27FC236}">
                  <a16:creationId xmlns:a16="http://schemas.microsoft.com/office/drawing/2014/main" id="{41FDE634-3736-4E40-9706-F8310876B4CC}"/>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cxnSp>
        <p:nvCxnSpPr>
          <p:cNvPr id="45" name="Straight Arrow Connector 44">
            <a:extLst>
              <a:ext uri="{FF2B5EF4-FFF2-40B4-BE49-F238E27FC236}">
                <a16:creationId xmlns:a16="http://schemas.microsoft.com/office/drawing/2014/main" id="{D937D8F5-3915-934B-9A2B-DC1A647C08FD}"/>
              </a:ext>
            </a:extLst>
          </p:cNvPr>
          <p:cNvCxnSpPr>
            <a:cxnSpLocks/>
            <a:stCxn id="2" idx="3"/>
            <a:endCxn id="33" idx="1"/>
          </p:cNvCxnSpPr>
          <p:nvPr/>
        </p:nvCxnSpPr>
        <p:spPr bwMode="gray">
          <a:xfrm flipV="1">
            <a:off x="1832614" y="2491526"/>
            <a:ext cx="935332" cy="1006466"/>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7BC2644-4B8D-4D44-ABDC-D7DB016C2157}"/>
              </a:ext>
            </a:extLst>
          </p:cNvPr>
          <p:cNvCxnSpPr>
            <a:stCxn id="2" idx="3"/>
            <a:endCxn id="28" idx="1"/>
          </p:cNvCxnSpPr>
          <p:nvPr/>
        </p:nvCxnSpPr>
        <p:spPr bwMode="gray">
          <a:xfrm>
            <a:off x="1832614" y="3497992"/>
            <a:ext cx="488059" cy="450087"/>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B8A0C85-A83C-5C43-AD2D-4D439A81F9A7}"/>
              </a:ext>
            </a:extLst>
          </p:cNvPr>
          <p:cNvCxnSpPr>
            <a:stCxn id="3" idx="3"/>
            <a:endCxn id="36" idx="1"/>
          </p:cNvCxnSpPr>
          <p:nvPr/>
        </p:nvCxnSpPr>
        <p:spPr bwMode="gray">
          <a:xfrm flipV="1">
            <a:off x="1796422" y="3250636"/>
            <a:ext cx="1735045" cy="247356"/>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869FDCEE-D3E6-E64C-B449-CFB76887763D}"/>
              </a:ext>
            </a:extLst>
          </p:cNvPr>
          <p:cNvGrpSpPr/>
          <p:nvPr/>
        </p:nvGrpSpPr>
        <p:grpSpPr>
          <a:xfrm>
            <a:off x="2057288" y="4929932"/>
            <a:ext cx="820056" cy="402436"/>
            <a:chOff x="1021996" y="2194990"/>
            <a:chExt cx="820056" cy="402436"/>
          </a:xfrm>
          <a:solidFill>
            <a:schemeClr val="accent4"/>
          </a:solidFill>
        </p:grpSpPr>
        <p:sp>
          <p:nvSpPr>
            <p:cNvPr id="227" name="Rectangle 226">
              <a:extLst>
                <a:ext uri="{FF2B5EF4-FFF2-40B4-BE49-F238E27FC236}">
                  <a16:creationId xmlns:a16="http://schemas.microsoft.com/office/drawing/2014/main" id="{1C25A581-9940-D446-AE1B-F82255FC77C9}"/>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8" name="Rectangle 227">
              <a:extLst>
                <a:ext uri="{FF2B5EF4-FFF2-40B4-BE49-F238E27FC236}">
                  <a16:creationId xmlns:a16="http://schemas.microsoft.com/office/drawing/2014/main" id="{D51FF461-3F65-E649-A0D6-C8DFED2C6C37}"/>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29" name="Group 228">
            <a:extLst>
              <a:ext uri="{FF2B5EF4-FFF2-40B4-BE49-F238E27FC236}">
                <a16:creationId xmlns:a16="http://schemas.microsoft.com/office/drawing/2014/main" id="{498AF567-8C76-E74A-8663-318ABA63368C}"/>
              </a:ext>
            </a:extLst>
          </p:cNvPr>
          <p:cNvGrpSpPr/>
          <p:nvPr/>
        </p:nvGrpSpPr>
        <p:grpSpPr>
          <a:xfrm>
            <a:off x="4019088" y="5821069"/>
            <a:ext cx="820056" cy="402436"/>
            <a:chOff x="1021996" y="2194990"/>
            <a:chExt cx="820056" cy="402436"/>
          </a:xfrm>
          <a:solidFill>
            <a:schemeClr val="accent4"/>
          </a:solidFill>
        </p:grpSpPr>
        <p:sp>
          <p:nvSpPr>
            <p:cNvPr id="230" name="Rectangle 229">
              <a:extLst>
                <a:ext uri="{FF2B5EF4-FFF2-40B4-BE49-F238E27FC236}">
                  <a16:creationId xmlns:a16="http://schemas.microsoft.com/office/drawing/2014/main" id="{E099615E-DA7F-7047-B3B3-A611102DA620}"/>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1" name="Rectangle 230">
              <a:extLst>
                <a:ext uri="{FF2B5EF4-FFF2-40B4-BE49-F238E27FC236}">
                  <a16:creationId xmlns:a16="http://schemas.microsoft.com/office/drawing/2014/main" id="{EC7494BD-6075-EE49-BC68-5C05D14FF907}"/>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32" name="Group 231">
            <a:extLst>
              <a:ext uri="{FF2B5EF4-FFF2-40B4-BE49-F238E27FC236}">
                <a16:creationId xmlns:a16="http://schemas.microsoft.com/office/drawing/2014/main" id="{6A80D8D0-D3A8-1C48-97F5-645409D64C7C}"/>
              </a:ext>
            </a:extLst>
          </p:cNvPr>
          <p:cNvGrpSpPr/>
          <p:nvPr/>
        </p:nvGrpSpPr>
        <p:grpSpPr>
          <a:xfrm>
            <a:off x="5083500" y="3501643"/>
            <a:ext cx="820056" cy="402436"/>
            <a:chOff x="1021996" y="2194990"/>
            <a:chExt cx="820056" cy="402436"/>
          </a:xfrm>
          <a:solidFill>
            <a:schemeClr val="accent4"/>
          </a:solidFill>
        </p:grpSpPr>
        <p:sp>
          <p:nvSpPr>
            <p:cNvPr id="233" name="Rectangle 232">
              <a:extLst>
                <a:ext uri="{FF2B5EF4-FFF2-40B4-BE49-F238E27FC236}">
                  <a16:creationId xmlns:a16="http://schemas.microsoft.com/office/drawing/2014/main" id="{3A82ACCA-9AFB-BC4F-80A3-C210E1C9A9EA}"/>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4" name="Rectangle 233">
              <a:extLst>
                <a:ext uri="{FF2B5EF4-FFF2-40B4-BE49-F238E27FC236}">
                  <a16:creationId xmlns:a16="http://schemas.microsoft.com/office/drawing/2014/main" id="{C436B31B-FA55-3D41-9593-1CFDDC72C845}"/>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35" name="Group 234">
            <a:extLst>
              <a:ext uri="{FF2B5EF4-FFF2-40B4-BE49-F238E27FC236}">
                <a16:creationId xmlns:a16="http://schemas.microsoft.com/office/drawing/2014/main" id="{C1858EDC-F57D-AF4E-BB98-3FE66E9735AF}"/>
              </a:ext>
            </a:extLst>
          </p:cNvPr>
          <p:cNvGrpSpPr/>
          <p:nvPr/>
        </p:nvGrpSpPr>
        <p:grpSpPr>
          <a:xfrm>
            <a:off x="4896840" y="4962464"/>
            <a:ext cx="820056" cy="402436"/>
            <a:chOff x="1021996" y="2194990"/>
            <a:chExt cx="820056" cy="402436"/>
          </a:xfrm>
          <a:solidFill>
            <a:schemeClr val="accent4"/>
          </a:solidFill>
        </p:grpSpPr>
        <p:sp>
          <p:nvSpPr>
            <p:cNvPr id="236" name="Rectangle 235">
              <a:extLst>
                <a:ext uri="{FF2B5EF4-FFF2-40B4-BE49-F238E27FC236}">
                  <a16:creationId xmlns:a16="http://schemas.microsoft.com/office/drawing/2014/main" id="{E08AD70C-7DBF-6945-876C-5460479011D2}"/>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7" name="Rectangle 236">
              <a:extLst>
                <a:ext uri="{FF2B5EF4-FFF2-40B4-BE49-F238E27FC236}">
                  <a16:creationId xmlns:a16="http://schemas.microsoft.com/office/drawing/2014/main" id="{00B6EE46-8F17-CA4C-BE26-95A61A4B6B87}"/>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cxnSp>
        <p:nvCxnSpPr>
          <p:cNvPr id="238" name="Straight Arrow Connector 237">
            <a:extLst>
              <a:ext uri="{FF2B5EF4-FFF2-40B4-BE49-F238E27FC236}">
                <a16:creationId xmlns:a16="http://schemas.microsoft.com/office/drawing/2014/main" id="{88EEFFAE-A0FA-364D-93FF-96BF82DD87C9}"/>
              </a:ext>
            </a:extLst>
          </p:cNvPr>
          <p:cNvCxnSpPr>
            <a:cxnSpLocks/>
            <a:stCxn id="227" idx="3"/>
            <a:endCxn id="233" idx="1"/>
          </p:cNvCxnSpPr>
          <p:nvPr/>
        </p:nvCxnSpPr>
        <p:spPr bwMode="gray">
          <a:xfrm flipV="1">
            <a:off x="2877344" y="3702861"/>
            <a:ext cx="2206156" cy="1428289"/>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D9A76F73-5C7E-314C-9957-1A0CC0C640DC}"/>
              </a:ext>
            </a:extLst>
          </p:cNvPr>
          <p:cNvCxnSpPr>
            <a:stCxn id="227" idx="3"/>
            <a:endCxn id="231" idx="1"/>
          </p:cNvCxnSpPr>
          <p:nvPr/>
        </p:nvCxnSpPr>
        <p:spPr bwMode="gray">
          <a:xfrm>
            <a:off x="2877344" y="5131150"/>
            <a:ext cx="1177936" cy="891137"/>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10E82B98-32A2-5048-A58F-37EEE98684E9}"/>
              </a:ext>
            </a:extLst>
          </p:cNvPr>
          <p:cNvCxnSpPr>
            <a:stCxn id="228" idx="3"/>
            <a:endCxn id="236" idx="1"/>
          </p:cNvCxnSpPr>
          <p:nvPr/>
        </p:nvCxnSpPr>
        <p:spPr bwMode="gray">
          <a:xfrm>
            <a:off x="2841152" y="5131150"/>
            <a:ext cx="2055688" cy="3253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241" name="Group 240">
            <a:extLst>
              <a:ext uri="{FF2B5EF4-FFF2-40B4-BE49-F238E27FC236}">
                <a16:creationId xmlns:a16="http://schemas.microsoft.com/office/drawing/2014/main" id="{3DF290FE-3C5A-0548-8B27-F28050DFFA3B}"/>
              </a:ext>
            </a:extLst>
          </p:cNvPr>
          <p:cNvGrpSpPr/>
          <p:nvPr/>
        </p:nvGrpSpPr>
        <p:grpSpPr>
          <a:xfrm>
            <a:off x="2966142" y="1382516"/>
            <a:ext cx="820056" cy="402436"/>
            <a:chOff x="1021996" y="2194990"/>
            <a:chExt cx="820056" cy="402436"/>
          </a:xfrm>
          <a:solidFill>
            <a:schemeClr val="accent4"/>
          </a:solidFill>
        </p:grpSpPr>
        <p:sp>
          <p:nvSpPr>
            <p:cNvPr id="242" name="Rectangle 241">
              <a:extLst>
                <a:ext uri="{FF2B5EF4-FFF2-40B4-BE49-F238E27FC236}">
                  <a16:creationId xmlns:a16="http://schemas.microsoft.com/office/drawing/2014/main" id="{985CE405-E797-A147-8613-156FE2E86779}"/>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3" name="Rectangle 242">
              <a:extLst>
                <a:ext uri="{FF2B5EF4-FFF2-40B4-BE49-F238E27FC236}">
                  <a16:creationId xmlns:a16="http://schemas.microsoft.com/office/drawing/2014/main" id="{3B92A147-98E0-0544-B533-703EC9A899F5}"/>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44" name="Group 243">
            <a:extLst>
              <a:ext uri="{FF2B5EF4-FFF2-40B4-BE49-F238E27FC236}">
                <a16:creationId xmlns:a16="http://schemas.microsoft.com/office/drawing/2014/main" id="{DDFF4594-A5AE-8C43-82AE-8E0C44080DE4}"/>
              </a:ext>
            </a:extLst>
          </p:cNvPr>
          <p:cNvGrpSpPr/>
          <p:nvPr/>
        </p:nvGrpSpPr>
        <p:grpSpPr>
          <a:xfrm>
            <a:off x="5508358" y="1717791"/>
            <a:ext cx="820056" cy="402436"/>
            <a:chOff x="1021996" y="2194990"/>
            <a:chExt cx="820056" cy="402436"/>
          </a:xfrm>
          <a:solidFill>
            <a:schemeClr val="accent4"/>
          </a:solidFill>
        </p:grpSpPr>
        <p:sp>
          <p:nvSpPr>
            <p:cNvPr id="245" name="Rectangle 244">
              <a:extLst>
                <a:ext uri="{FF2B5EF4-FFF2-40B4-BE49-F238E27FC236}">
                  <a16:creationId xmlns:a16="http://schemas.microsoft.com/office/drawing/2014/main" id="{82B2D213-7774-F640-8E05-48E34442D57E}"/>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6" name="Rectangle 245">
              <a:extLst>
                <a:ext uri="{FF2B5EF4-FFF2-40B4-BE49-F238E27FC236}">
                  <a16:creationId xmlns:a16="http://schemas.microsoft.com/office/drawing/2014/main" id="{C987F0AE-1359-7B4D-8FB2-38B89582EB8E}"/>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47" name="Group 246">
            <a:extLst>
              <a:ext uri="{FF2B5EF4-FFF2-40B4-BE49-F238E27FC236}">
                <a16:creationId xmlns:a16="http://schemas.microsoft.com/office/drawing/2014/main" id="{F787312A-186C-8046-B76B-F4A320AFA478}"/>
              </a:ext>
            </a:extLst>
          </p:cNvPr>
          <p:cNvGrpSpPr/>
          <p:nvPr/>
        </p:nvGrpSpPr>
        <p:grpSpPr>
          <a:xfrm>
            <a:off x="6003784" y="140636"/>
            <a:ext cx="820056" cy="402436"/>
            <a:chOff x="1021996" y="2194990"/>
            <a:chExt cx="820056" cy="402436"/>
          </a:xfrm>
        </p:grpSpPr>
        <p:sp>
          <p:nvSpPr>
            <p:cNvPr id="248" name="Rectangle 247">
              <a:extLst>
                <a:ext uri="{FF2B5EF4-FFF2-40B4-BE49-F238E27FC236}">
                  <a16:creationId xmlns:a16="http://schemas.microsoft.com/office/drawing/2014/main" id="{CFB2F571-7DE5-3C43-A59C-B44BD7168005}"/>
                </a:ext>
              </a:extLst>
            </p:cNvPr>
            <p:cNvSpPr/>
            <p:nvPr/>
          </p:nvSpPr>
          <p:spPr>
            <a:xfrm>
              <a:off x="1021996" y="2194990"/>
              <a:ext cx="820056" cy="4024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9" name="Rectangle 248">
              <a:extLst>
                <a:ext uri="{FF2B5EF4-FFF2-40B4-BE49-F238E27FC236}">
                  <a16:creationId xmlns:a16="http://schemas.microsoft.com/office/drawing/2014/main" id="{B20BCC65-10F3-F64B-B6BF-48935326B214}"/>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50" name="Group 249">
            <a:extLst>
              <a:ext uri="{FF2B5EF4-FFF2-40B4-BE49-F238E27FC236}">
                <a16:creationId xmlns:a16="http://schemas.microsoft.com/office/drawing/2014/main" id="{F1E08B37-4963-054E-8F53-44A5F9D57B7B}"/>
              </a:ext>
            </a:extLst>
          </p:cNvPr>
          <p:cNvGrpSpPr/>
          <p:nvPr/>
        </p:nvGrpSpPr>
        <p:grpSpPr>
          <a:xfrm>
            <a:off x="6638311" y="1100786"/>
            <a:ext cx="820056" cy="402436"/>
            <a:chOff x="1021996" y="2194990"/>
            <a:chExt cx="820056" cy="402436"/>
          </a:xfrm>
          <a:solidFill>
            <a:schemeClr val="accent4"/>
          </a:solidFill>
        </p:grpSpPr>
        <p:sp>
          <p:nvSpPr>
            <p:cNvPr id="251" name="Rectangle 250">
              <a:extLst>
                <a:ext uri="{FF2B5EF4-FFF2-40B4-BE49-F238E27FC236}">
                  <a16:creationId xmlns:a16="http://schemas.microsoft.com/office/drawing/2014/main" id="{F88FA0FA-C942-B24F-8146-44602AF1C63B}"/>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52" name="Rectangle 251">
              <a:extLst>
                <a:ext uri="{FF2B5EF4-FFF2-40B4-BE49-F238E27FC236}">
                  <a16:creationId xmlns:a16="http://schemas.microsoft.com/office/drawing/2014/main" id="{9C377564-2324-A74C-AF26-13B0326B856C}"/>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cxnSp>
        <p:nvCxnSpPr>
          <p:cNvPr id="253" name="Straight Arrow Connector 252">
            <a:extLst>
              <a:ext uri="{FF2B5EF4-FFF2-40B4-BE49-F238E27FC236}">
                <a16:creationId xmlns:a16="http://schemas.microsoft.com/office/drawing/2014/main" id="{50838545-903C-C345-8C9A-2C85F29D484C}"/>
              </a:ext>
            </a:extLst>
          </p:cNvPr>
          <p:cNvCxnSpPr>
            <a:cxnSpLocks/>
            <a:stCxn id="242" idx="3"/>
            <a:endCxn id="248" idx="1"/>
          </p:cNvCxnSpPr>
          <p:nvPr/>
        </p:nvCxnSpPr>
        <p:spPr bwMode="gray">
          <a:xfrm flipV="1">
            <a:off x="3786198" y="341854"/>
            <a:ext cx="2217586" cy="124188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173E5619-F882-204C-B0A3-2641BE9B4DEC}"/>
              </a:ext>
            </a:extLst>
          </p:cNvPr>
          <p:cNvCxnSpPr>
            <a:stCxn id="242" idx="3"/>
            <a:endCxn id="246" idx="1"/>
          </p:cNvCxnSpPr>
          <p:nvPr/>
        </p:nvCxnSpPr>
        <p:spPr bwMode="gray">
          <a:xfrm>
            <a:off x="3786198" y="1583734"/>
            <a:ext cx="1758352" cy="335275"/>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BE429700-E865-4847-A5FD-FB5D7D1F8F0E}"/>
              </a:ext>
            </a:extLst>
          </p:cNvPr>
          <p:cNvCxnSpPr>
            <a:stCxn id="243" idx="3"/>
            <a:endCxn id="251" idx="1"/>
          </p:cNvCxnSpPr>
          <p:nvPr/>
        </p:nvCxnSpPr>
        <p:spPr bwMode="gray">
          <a:xfrm flipV="1">
            <a:off x="3750006" y="1302004"/>
            <a:ext cx="2888305" cy="28173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256" name="Group 255">
            <a:extLst>
              <a:ext uri="{FF2B5EF4-FFF2-40B4-BE49-F238E27FC236}">
                <a16:creationId xmlns:a16="http://schemas.microsoft.com/office/drawing/2014/main" id="{6709DA46-3ECA-6A41-B386-79B87BCE0DE5}"/>
              </a:ext>
            </a:extLst>
          </p:cNvPr>
          <p:cNvGrpSpPr/>
          <p:nvPr/>
        </p:nvGrpSpPr>
        <p:grpSpPr>
          <a:xfrm>
            <a:off x="4178046" y="2325984"/>
            <a:ext cx="820056" cy="402436"/>
            <a:chOff x="1021996" y="2194990"/>
            <a:chExt cx="820056" cy="402436"/>
          </a:xfrm>
          <a:solidFill>
            <a:schemeClr val="accent4"/>
          </a:solidFill>
        </p:grpSpPr>
        <p:sp>
          <p:nvSpPr>
            <p:cNvPr id="257" name="Rectangle 256">
              <a:extLst>
                <a:ext uri="{FF2B5EF4-FFF2-40B4-BE49-F238E27FC236}">
                  <a16:creationId xmlns:a16="http://schemas.microsoft.com/office/drawing/2014/main" id="{98C7C5A7-BF0E-F44B-816F-551BB7CFF1EC}"/>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58" name="Rectangle 257">
              <a:extLst>
                <a:ext uri="{FF2B5EF4-FFF2-40B4-BE49-F238E27FC236}">
                  <a16:creationId xmlns:a16="http://schemas.microsoft.com/office/drawing/2014/main" id="{83A70110-5CB3-DC48-848C-F217FB9E75EA}"/>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59" name="Group 258">
            <a:extLst>
              <a:ext uri="{FF2B5EF4-FFF2-40B4-BE49-F238E27FC236}">
                <a16:creationId xmlns:a16="http://schemas.microsoft.com/office/drawing/2014/main" id="{FB2BBE63-3A56-4E4E-933E-03A615A9A6CA}"/>
              </a:ext>
            </a:extLst>
          </p:cNvPr>
          <p:cNvGrpSpPr/>
          <p:nvPr/>
        </p:nvGrpSpPr>
        <p:grpSpPr>
          <a:xfrm>
            <a:off x="6357288" y="3117696"/>
            <a:ext cx="820056" cy="402436"/>
            <a:chOff x="1021996" y="2194990"/>
            <a:chExt cx="820056" cy="402436"/>
          </a:xfrm>
          <a:solidFill>
            <a:schemeClr val="accent4"/>
          </a:solidFill>
        </p:grpSpPr>
        <p:sp>
          <p:nvSpPr>
            <p:cNvPr id="260" name="Rectangle 259">
              <a:extLst>
                <a:ext uri="{FF2B5EF4-FFF2-40B4-BE49-F238E27FC236}">
                  <a16:creationId xmlns:a16="http://schemas.microsoft.com/office/drawing/2014/main" id="{5B184AD0-76F3-4641-8BE2-FEE3F650665D}"/>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1" name="Rectangle 260">
              <a:extLst>
                <a:ext uri="{FF2B5EF4-FFF2-40B4-BE49-F238E27FC236}">
                  <a16:creationId xmlns:a16="http://schemas.microsoft.com/office/drawing/2014/main" id="{2418C7BE-9F9E-9647-BA33-28BCFD336BE9}"/>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62" name="Group 261">
            <a:extLst>
              <a:ext uri="{FF2B5EF4-FFF2-40B4-BE49-F238E27FC236}">
                <a16:creationId xmlns:a16="http://schemas.microsoft.com/office/drawing/2014/main" id="{721E2783-AB79-7446-9229-B52A5159D517}"/>
              </a:ext>
            </a:extLst>
          </p:cNvPr>
          <p:cNvGrpSpPr/>
          <p:nvPr/>
        </p:nvGrpSpPr>
        <p:grpSpPr>
          <a:xfrm>
            <a:off x="7419494" y="1844054"/>
            <a:ext cx="820056" cy="402436"/>
            <a:chOff x="1021996" y="2194990"/>
            <a:chExt cx="820056" cy="402436"/>
          </a:xfrm>
          <a:solidFill>
            <a:schemeClr val="accent4"/>
          </a:solidFill>
        </p:grpSpPr>
        <p:sp>
          <p:nvSpPr>
            <p:cNvPr id="263" name="Rectangle 262">
              <a:extLst>
                <a:ext uri="{FF2B5EF4-FFF2-40B4-BE49-F238E27FC236}">
                  <a16:creationId xmlns:a16="http://schemas.microsoft.com/office/drawing/2014/main" id="{1B5329BC-C870-E74D-A2C7-876BCC8063FA}"/>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4" name="Rectangle 263">
              <a:extLst>
                <a:ext uri="{FF2B5EF4-FFF2-40B4-BE49-F238E27FC236}">
                  <a16:creationId xmlns:a16="http://schemas.microsoft.com/office/drawing/2014/main" id="{B1D7AA27-4A37-B349-839F-BCC70B110C93}"/>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65" name="Group 264">
            <a:extLst>
              <a:ext uri="{FF2B5EF4-FFF2-40B4-BE49-F238E27FC236}">
                <a16:creationId xmlns:a16="http://schemas.microsoft.com/office/drawing/2014/main" id="{22B47CD6-EA7B-8246-B401-3DF02EC90CB2}"/>
              </a:ext>
            </a:extLst>
          </p:cNvPr>
          <p:cNvGrpSpPr/>
          <p:nvPr/>
        </p:nvGrpSpPr>
        <p:grpSpPr>
          <a:xfrm>
            <a:off x="7671686" y="2669344"/>
            <a:ext cx="820056" cy="402436"/>
            <a:chOff x="1021996" y="2194990"/>
            <a:chExt cx="820056" cy="402436"/>
          </a:xfrm>
          <a:solidFill>
            <a:schemeClr val="accent4"/>
          </a:solidFill>
        </p:grpSpPr>
        <p:sp>
          <p:nvSpPr>
            <p:cNvPr id="266" name="Rectangle 265">
              <a:extLst>
                <a:ext uri="{FF2B5EF4-FFF2-40B4-BE49-F238E27FC236}">
                  <a16:creationId xmlns:a16="http://schemas.microsoft.com/office/drawing/2014/main" id="{532CF1DD-19E0-4543-BDFB-1F709C0A0A24}"/>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7" name="Rectangle 266">
              <a:extLst>
                <a:ext uri="{FF2B5EF4-FFF2-40B4-BE49-F238E27FC236}">
                  <a16:creationId xmlns:a16="http://schemas.microsoft.com/office/drawing/2014/main" id="{598E844B-7E12-AA41-9AAC-E7D29E8424BD}"/>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cxnSp>
        <p:nvCxnSpPr>
          <p:cNvPr id="268" name="Straight Arrow Connector 267">
            <a:extLst>
              <a:ext uri="{FF2B5EF4-FFF2-40B4-BE49-F238E27FC236}">
                <a16:creationId xmlns:a16="http://schemas.microsoft.com/office/drawing/2014/main" id="{8C7B9659-CA2F-F04C-B2E1-80CAB371B559}"/>
              </a:ext>
            </a:extLst>
          </p:cNvPr>
          <p:cNvCxnSpPr>
            <a:cxnSpLocks/>
            <a:stCxn id="257" idx="3"/>
            <a:endCxn id="263" idx="1"/>
          </p:cNvCxnSpPr>
          <p:nvPr/>
        </p:nvCxnSpPr>
        <p:spPr bwMode="gray">
          <a:xfrm flipV="1">
            <a:off x="4998102" y="2045272"/>
            <a:ext cx="2421392" cy="48193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31C9E894-D5B8-4945-9C13-2955008A5F0C}"/>
              </a:ext>
            </a:extLst>
          </p:cNvPr>
          <p:cNvCxnSpPr>
            <a:stCxn id="257" idx="3"/>
            <a:endCxn id="261" idx="1"/>
          </p:cNvCxnSpPr>
          <p:nvPr/>
        </p:nvCxnSpPr>
        <p:spPr bwMode="gray">
          <a:xfrm>
            <a:off x="4998102" y="2527202"/>
            <a:ext cx="1395378" cy="79171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BDC8AA-DA60-1648-83F1-0CCCB74E5BF9}"/>
              </a:ext>
            </a:extLst>
          </p:cNvPr>
          <p:cNvCxnSpPr>
            <a:stCxn id="258" idx="3"/>
            <a:endCxn id="266" idx="1"/>
          </p:cNvCxnSpPr>
          <p:nvPr/>
        </p:nvCxnSpPr>
        <p:spPr bwMode="gray">
          <a:xfrm>
            <a:off x="4961910" y="2527202"/>
            <a:ext cx="2709776" cy="34336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E99A633A-FDEE-A149-86FF-5061AFCBA478}"/>
              </a:ext>
            </a:extLst>
          </p:cNvPr>
          <p:cNvGrpSpPr/>
          <p:nvPr/>
        </p:nvGrpSpPr>
        <p:grpSpPr>
          <a:xfrm>
            <a:off x="6059267" y="4385043"/>
            <a:ext cx="820056" cy="402436"/>
            <a:chOff x="1021996" y="2194990"/>
            <a:chExt cx="820056" cy="402436"/>
          </a:xfrm>
          <a:solidFill>
            <a:schemeClr val="accent4"/>
          </a:solidFill>
        </p:grpSpPr>
        <p:sp>
          <p:nvSpPr>
            <p:cNvPr id="287" name="Rectangle 286">
              <a:extLst>
                <a:ext uri="{FF2B5EF4-FFF2-40B4-BE49-F238E27FC236}">
                  <a16:creationId xmlns:a16="http://schemas.microsoft.com/office/drawing/2014/main" id="{D5482ECB-4BFF-5B41-B891-E2BDCA28B0DC}"/>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8" name="Rectangle 287">
              <a:extLst>
                <a:ext uri="{FF2B5EF4-FFF2-40B4-BE49-F238E27FC236}">
                  <a16:creationId xmlns:a16="http://schemas.microsoft.com/office/drawing/2014/main" id="{297700A7-8819-5B42-84E3-1D008F00D7CB}"/>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89" name="Group 288">
            <a:extLst>
              <a:ext uri="{FF2B5EF4-FFF2-40B4-BE49-F238E27FC236}">
                <a16:creationId xmlns:a16="http://schemas.microsoft.com/office/drawing/2014/main" id="{3B0474B9-1FA3-5A46-9111-4188B1F7A5B4}"/>
              </a:ext>
            </a:extLst>
          </p:cNvPr>
          <p:cNvGrpSpPr/>
          <p:nvPr/>
        </p:nvGrpSpPr>
        <p:grpSpPr>
          <a:xfrm>
            <a:off x="7370288" y="6236024"/>
            <a:ext cx="820056" cy="402436"/>
            <a:chOff x="1021996" y="2194990"/>
            <a:chExt cx="820056" cy="402436"/>
          </a:xfrm>
          <a:solidFill>
            <a:schemeClr val="accent4"/>
          </a:solidFill>
        </p:grpSpPr>
        <p:sp>
          <p:nvSpPr>
            <p:cNvPr id="290" name="Rectangle 289">
              <a:extLst>
                <a:ext uri="{FF2B5EF4-FFF2-40B4-BE49-F238E27FC236}">
                  <a16:creationId xmlns:a16="http://schemas.microsoft.com/office/drawing/2014/main" id="{82A2056B-1B76-C940-B8AD-89E60DC3CFA6}"/>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1" name="Rectangle 290">
              <a:extLst>
                <a:ext uri="{FF2B5EF4-FFF2-40B4-BE49-F238E27FC236}">
                  <a16:creationId xmlns:a16="http://schemas.microsoft.com/office/drawing/2014/main" id="{A2A5F749-34D5-1A4E-95FD-CCA4CDACE61C}"/>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92" name="Group 291">
            <a:extLst>
              <a:ext uri="{FF2B5EF4-FFF2-40B4-BE49-F238E27FC236}">
                <a16:creationId xmlns:a16="http://schemas.microsoft.com/office/drawing/2014/main" id="{83E3102B-FB4F-B340-81FF-1F2441AD9F64}"/>
              </a:ext>
            </a:extLst>
          </p:cNvPr>
          <p:cNvGrpSpPr/>
          <p:nvPr/>
        </p:nvGrpSpPr>
        <p:grpSpPr>
          <a:xfrm>
            <a:off x="7865714" y="4658869"/>
            <a:ext cx="820056" cy="402436"/>
            <a:chOff x="1021996" y="2194990"/>
            <a:chExt cx="820056" cy="402436"/>
          </a:xfrm>
          <a:solidFill>
            <a:schemeClr val="accent4"/>
          </a:solidFill>
        </p:grpSpPr>
        <p:sp>
          <p:nvSpPr>
            <p:cNvPr id="293" name="Rectangle 292">
              <a:extLst>
                <a:ext uri="{FF2B5EF4-FFF2-40B4-BE49-F238E27FC236}">
                  <a16:creationId xmlns:a16="http://schemas.microsoft.com/office/drawing/2014/main" id="{D09972FA-354E-0A47-A322-0B233861A56D}"/>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4" name="Rectangle 293">
              <a:extLst>
                <a:ext uri="{FF2B5EF4-FFF2-40B4-BE49-F238E27FC236}">
                  <a16:creationId xmlns:a16="http://schemas.microsoft.com/office/drawing/2014/main" id="{0B911366-4E38-594F-BD9E-8C70A6347269}"/>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295" name="Group 294">
            <a:extLst>
              <a:ext uri="{FF2B5EF4-FFF2-40B4-BE49-F238E27FC236}">
                <a16:creationId xmlns:a16="http://schemas.microsoft.com/office/drawing/2014/main" id="{93296F1C-713D-A745-BAE5-1624449692C4}"/>
              </a:ext>
            </a:extLst>
          </p:cNvPr>
          <p:cNvGrpSpPr/>
          <p:nvPr/>
        </p:nvGrpSpPr>
        <p:grpSpPr>
          <a:xfrm>
            <a:off x="8500241" y="5619019"/>
            <a:ext cx="820056" cy="402436"/>
            <a:chOff x="1021996" y="2194990"/>
            <a:chExt cx="820056" cy="402436"/>
          </a:xfrm>
          <a:solidFill>
            <a:schemeClr val="accent4"/>
          </a:solidFill>
        </p:grpSpPr>
        <p:sp>
          <p:nvSpPr>
            <p:cNvPr id="296" name="Rectangle 295">
              <a:extLst>
                <a:ext uri="{FF2B5EF4-FFF2-40B4-BE49-F238E27FC236}">
                  <a16:creationId xmlns:a16="http://schemas.microsoft.com/office/drawing/2014/main" id="{EA9DA8C1-5D82-FD44-8886-5B49D512D5DF}"/>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7" name="Rectangle 296">
              <a:extLst>
                <a:ext uri="{FF2B5EF4-FFF2-40B4-BE49-F238E27FC236}">
                  <a16:creationId xmlns:a16="http://schemas.microsoft.com/office/drawing/2014/main" id="{930899EB-6EB3-B74D-9634-0A4D21A69640}"/>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cxnSp>
        <p:nvCxnSpPr>
          <p:cNvPr id="298" name="Straight Arrow Connector 297">
            <a:extLst>
              <a:ext uri="{FF2B5EF4-FFF2-40B4-BE49-F238E27FC236}">
                <a16:creationId xmlns:a16="http://schemas.microsoft.com/office/drawing/2014/main" id="{02BD402D-605A-8B4C-B6F7-B648C9478947}"/>
              </a:ext>
            </a:extLst>
          </p:cNvPr>
          <p:cNvCxnSpPr>
            <a:cxnSpLocks/>
            <a:stCxn id="287" idx="3"/>
            <a:endCxn id="293" idx="1"/>
          </p:cNvCxnSpPr>
          <p:nvPr/>
        </p:nvCxnSpPr>
        <p:spPr bwMode="gray">
          <a:xfrm>
            <a:off x="6879323" y="4586261"/>
            <a:ext cx="986391" cy="273826"/>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445BE6AB-2563-5E46-876C-3790C6586BE3}"/>
              </a:ext>
            </a:extLst>
          </p:cNvPr>
          <p:cNvCxnSpPr>
            <a:stCxn id="287" idx="3"/>
            <a:endCxn id="291" idx="1"/>
          </p:cNvCxnSpPr>
          <p:nvPr/>
        </p:nvCxnSpPr>
        <p:spPr bwMode="gray">
          <a:xfrm>
            <a:off x="6879323" y="4586261"/>
            <a:ext cx="527157" cy="185098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E4BC5CC1-DACC-1141-A845-4DFDE163CCF1}"/>
              </a:ext>
            </a:extLst>
          </p:cNvPr>
          <p:cNvCxnSpPr>
            <a:stCxn id="288" idx="3"/>
            <a:endCxn id="296" idx="1"/>
          </p:cNvCxnSpPr>
          <p:nvPr/>
        </p:nvCxnSpPr>
        <p:spPr bwMode="gray">
          <a:xfrm>
            <a:off x="6843131" y="4586261"/>
            <a:ext cx="1657110" cy="1233976"/>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49BD61AD-576D-F448-B5F1-12864B8F7E22}"/>
              </a:ext>
            </a:extLst>
          </p:cNvPr>
          <p:cNvGrpSpPr/>
          <p:nvPr/>
        </p:nvGrpSpPr>
        <p:grpSpPr>
          <a:xfrm>
            <a:off x="8035841" y="3973924"/>
            <a:ext cx="820056" cy="402436"/>
            <a:chOff x="1021996" y="2194990"/>
            <a:chExt cx="820056" cy="402436"/>
          </a:xfrm>
          <a:solidFill>
            <a:schemeClr val="accent4"/>
          </a:solidFill>
        </p:grpSpPr>
        <p:sp>
          <p:nvSpPr>
            <p:cNvPr id="302" name="Rectangle 301">
              <a:extLst>
                <a:ext uri="{FF2B5EF4-FFF2-40B4-BE49-F238E27FC236}">
                  <a16:creationId xmlns:a16="http://schemas.microsoft.com/office/drawing/2014/main" id="{75FA4987-E899-3849-9E7A-68D9FD62E6DD}"/>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3" name="Rectangle 302">
              <a:extLst>
                <a:ext uri="{FF2B5EF4-FFF2-40B4-BE49-F238E27FC236}">
                  <a16:creationId xmlns:a16="http://schemas.microsoft.com/office/drawing/2014/main" id="{169975D0-BD9B-7246-BC9E-41197D97E9E4}"/>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04" name="Group 303">
            <a:extLst>
              <a:ext uri="{FF2B5EF4-FFF2-40B4-BE49-F238E27FC236}">
                <a16:creationId xmlns:a16="http://schemas.microsoft.com/office/drawing/2014/main" id="{5893CD84-31D9-DF4F-9408-95543E054987}"/>
              </a:ext>
            </a:extLst>
          </p:cNvPr>
          <p:cNvGrpSpPr/>
          <p:nvPr/>
        </p:nvGrpSpPr>
        <p:grpSpPr>
          <a:xfrm>
            <a:off x="9366153" y="4805498"/>
            <a:ext cx="820056" cy="402436"/>
            <a:chOff x="1021996" y="2194990"/>
            <a:chExt cx="820056" cy="402436"/>
          </a:xfrm>
          <a:solidFill>
            <a:schemeClr val="accent4"/>
          </a:solidFill>
        </p:grpSpPr>
        <p:sp>
          <p:nvSpPr>
            <p:cNvPr id="305" name="Rectangle 304">
              <a:extLst>
                <a:ext uri="{FF2B5EF4-FFF2-40B4-BE49-F238E27FC236}">
                  <a16:creationId xmlns:a16="http://schemas.microsoft.com/office/drawing/2014/main" id="{E354AC25-C4C4-C14A-93F7-FF9594B8F144}"/>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6" name="Rectangle 305">
              <a:extLst>
                <a:ext uri="{FF2B5EF4-FFF2-40B4-BE49-F238E27FC236}">
                  <a16:creationId xmlns:a16="http://schemas.microsoft.com/office/drawing/2014/main" id="{0F8F93B4-B277-0645-8E88-1F5CBA7DDE65}"/>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07" name="Group 306">
            <a:extLst>
              <a:ext uri="{FF2B5EF4-FFF2-40B4-BE49-F238E27FC236}">
                <a16:creationId xmlns:a16="http://schemas.microsoft.com/office/drawing/2014/main" id="{0E521FD7-97F7-C840-9961-FD988FDE372E}"/>
              </a:ext>
            </a:extLst>
          </p:cNvPr>
          <p:cNvGrpSpPr/>
          <p:nvPr/>
        </p:nvGrpSpPr>
        <p:grpSpPr>
          <a:xfrm>
            <a:off x="9861579" y="3228343"/>
            <a:ext cx="820056" cy="402436"/>
            <a:chOff x="1021996" y="2194990"/>
            <a:chExt cx="820056" cy="402436"/>
          </a:xfrm>
          <a:solidFill>
            <a:schemeClr val="accent4"/>
          </a:solidFill>
        </p:grpSpPr>
        <p:sp>
          <p:nvSpPr>
            <p:cNvPr id="308" name="Rectangle 307">
              <a:extLst>
                <a:ext uri="{FF2B5EF4-FFF2-40B4-BE49-F238E27FC236}">
                  <a16:creationId xmlns:a16="http://schemas.microsoft.com/office/drawing/2014/main" id="{CB095C94-52F5-F545-ACEF-C7755829F98C}"/>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9" name="Rectangle 308">
              <a:extLst>
                <a:ext uri="{FF2B5EF4-FFF2-40B4-BE49-F238E27FC236}">
                  <a16:creationId xmlns:a16="http://schemas.microsoft.com/office/drawing/2014/main" id="{78CDDD43-D787-6F46-AFA9-F7E904F59285}"/>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10" name="Group 309">
            <a:extLst>
              <a:ext uri="{FF2B5EF4-FFF2-40B4-BE49-F238E27FC236}">
                <a16:creationId xmlns:a16="http://schemas.microsoft.com/office/drawing/2014/main" id="{055962AF-A66B-644D-84B3-1293A813D0E5}"/>
              </a:ext>
            </a:extLst>
          </p:cNvPr>
          <p:cNvGrpSpPr/>
          <p:nvPr/>
        </p:nvGrpSpPr>
        <p:grpSpPr>
          <a:xfrm>
            <a:off x="10496106" y="4188493"/>
            <a:ext cx="820056" cy="402436"/>
            <a:chOff x="1021996" y="2194990"/>
            <a:chExt cx="820056" cy="402436"/>
          </a:xfrm>
          <a:solidFill>
            <a:schemeClr val="accent4"/>
          </a:solidFill>
        </p:grpSpPr>
        <p:sp>
          <p:nvSpPr>
            <p:cNvPr id="311" name="Rectangle 310">
              <a:extLst>
                <a:ext uri="{FF2B5EF4-FFF2-40B4-BE49-F238E27FC236}">
                  <a16:creationId xmlns:a16="http://schemas.microsoft.com/office/drawing/2014/main" id="{CE6D4B77-6658-AA4A-829D-C161B88442EA}"/>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2" name="Rectangle 311">
              <a:extLst>
                <a:ext uri="{FF2B5EF4-FFF2-40B4-BE49-F238E27FC236}">
                  <a16:creationId xmlns:a16="http://schemas.microsoft.com/office/drawing/2014/main" id="{B6FC90C8-4747-6648-869A-F462DB578227}"/>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cxnSp>
        <p:nvCxnSpPr>
          <p:cNvPr id="313" name="Straight Arrow Connector 312">
            <a:extLst>
              <a:ext uri="{FF2B5EF4-FFF2-40B4-BE49-F238E27FC236}">
                <a16:creationId xmlns:a16="http://schemas.microsoft.com/office/drawing/2014/main" id="{969F735E-C6D3-BC47-8418-C4819F5DBA72}"/>
              </a:ext>
            </a:extLst>
          </p:cNvPr>
          <p:cNvCxnSpPr>
            <a:cxnSpLocks/>
            <a:stCxn id="302" idx="3"/>
            <a:endCxn id="308" idx="1"/>
          </p:cNvCxnSpPr>
          <p:nvPr/>
        </p:nvCxnSpPr>
        <p:spPr bwMode="gray">
          <a:xfrm flipV="1">
            <a:off x="8855897" y="3429561"/>
            <a:ext cx="1005682" cy="74558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0D161B95-1F71-7149-836B-F1AC657BEBC8}"/>
              </a:ext>
            </a:extLst>
          </p:cNvPr>
          <p:cNvCxnSpPr>
            <a:stCxn id="302" idx="3"/>
            <a:endCxn id="306" idx="1"/>
          </p:cNvCxnSpPr>
          <p:nvPr/>
        </p:nvCxnSpPr>
        <p:spPr bwMode="gray">
          <a:xfrm>
            <a:off x="8855897" y="4175142"/>
            <a:ext cx="546448" cy="831574"/>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F1C4AF04-BB79-CD44-9259-E50DC88436C3}"/>
              </a:ext>
            </a:extLst>
          </p:cNvPr>
          <p:cNvCxnSpPr>
            <a:stCxn id="303" idx="3"/>
            <a:endCxn id="311" idx="1"/>
          </p:cNvCxnSpPr>
          <p:nvPr/>
        </p:nvCxnSpPr>
        <p:spPr bwMode="gray">
          <a:xfrm>
            <a:off x="8819705" y="4175142"/>
            <a:ext cx="1676401" cy="214569"/>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16" name="Group 315">
            <a:extLst>
              <a:ext uri="{FF2B5EF4-FFF2-40B4-BE49-F238E27FC236}">
                <a16:creationId xmlns:a16="http://schemas.microsoft.com/office/drawing/2014/main" id="{7CA5ACB9-C472-344E-BD4B-C19CE2572B6C}"/>
              </a:ext>
            </a:extLst>
          </p:cNvPr>
          <p:cNvGrpSpPr/>
          <p:nvPr/>
        </p:nvGrpSpPr>
        <p:grpSpPr>
          <a:xfrm>
            <a:off x="8649578" y="2124765"/>
            <a:ext cx="820056" cy="402436"/>
            <a:chOff x="1021996" y="2194990"/>
            <a:chExt cx="820056" cy="402436"/>
          </a:xfrm>
          <a:solidFill>
            <a:schemeClr val="accent4"/>
          </a:solidFill>
        </p:grpSpPr>
        <p:sp>
          <p:nvSpPr>
            <p:cNvPr id="317" name="Rectangle 316">
              <a:extLst>
                <a:ext uri="{FF2B5EF4-FFF2-40B4-BE49-F238E27FC236}">
                  <a16:creationId xmlns:a16="http://schemas.microsoft.com/office/drawing/2014/main" id="{233100F0-1E8E-E04C-8BC8-BEA92913615C}"/>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8" name="Rectangle 317">
              <a:extLst>
                <a:ext uri="{FF2B5EF4-FFF2-40B4-BE49-F238E27FC236}">
                  <a16:creationId xmlns:a16="http://schemas.microsoft.com/office/drawing/2014/main" id="{07ADCDC4-AE7C-8D47-9588-40867F185969}"/>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19" name="Group 318">
            <a:extLst>
              <a:ext uri="{FF2B5EF4-FFF2-40B4-BE49-F238E27FC236}">
                <a16:creationId xmlns:a16="http://schemas.microsoft.com/office/drawing/2014/main" id="{867BEF80-CBD3-D849-B8AD-6F9ACD681558}"/>
              </a:ext>
            </a:extLst>
          </p:cNvPr>
          <p:cNvGrpSpPr/>
          <p:nvPr/>
        </p:nvGrpSpPr>
        <p:grpSpPr>
          <a:xfrm>
            <a:off x="9797807" y="2532251"/>
            <a:ext cx="820056" cy="402436"/>
            <a:chOff x="1021996" y="2194990"/>
            <a:chExt cx="820056" cy="402436"/>
          </a:xfrm>
          <a:solidFill>
            <a:schemeClr val="accent4"/>
          </a:solidFill>
        </p:grpSpPr>
        <p:sp>
          <p:nvSpPr>
            <p:cNvPr id="320" name="Rectangle 319">
              <a:extLst>
                <a:ext uri="{FF2B5EF4-FFF2-40B4-BE49-F238E27FC236}">
                  <a16:creationId xmlns:a16="http://schemas.microsoft.com/office/drawing/2014/main" id="{3A55D459-1C80-7C4A-AD53-150A8D820A5A}"/>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1" name="Rectangle 320">
              <a:extLst>
                <a:ext uri="{FF2B5EF4-FFF2-40B4-BE49-F238E27FC236}">
                  <a16:creationId xmlns:a16="http://schemas.microsoft.com/office/drawing/2014/main" id="{D45B40AC-AC21-474D-BBE6-29FE69DAF18F}"/>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22" name="Group 321">
            <a:extLst>
              <a:ext uri="{FF2B5EF4-FFF2-40B4-BE49-F238E27FC236}">
                <a16:creationId xmlns:a16="http://schemas.microsoft.com/office/drawing/2014/main" id="{C200D287-77F7-4F49-A9B1-293C32C5389B}"/>
              </a:ext>
            </a:extLst>
          </p:cNvPr>
          <p:cNvGrpSpPr/>
          <p:nvPr/>
        </p:nvGrpSpPr>
        <p:grpSpPr>
          <a:xfrm>
            <a:off x="10186209" y="1261014"/>
            <a:ext cx="820056" cy="402436"/>
            <a:chOff x="1021996" y="2194990"/>
            <a:chExt cx="820056" cy="402436"/>
          </a:xfrm>
          <a:solidFill>
            <a:schemeClr val="accent4"/>
          </a:solidFill>
        </p:grpSpPr>
        <p:sp>
          <p:nvSpPr>
            <p:cNvPr id="323" name="Rectangle 322">
              <a:extLst>
                <a:ext uri="{FF2B5EF4-FFF2-40B4-BE49-F238E27FC236}">
                  <a16:creationId xmlns:a16="http://schemas.microsoft.com/office/drawing/2014/main" id="{A53639D9-431E-CB40-A8E2-6003213AA135}"/>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4" name="Rectangle 323">
              <a:extLst>
                <a:ext uri="{FF2B5EF4-FFF2-40B4-BE49-F238E27FC236}">
                  <a16:creationId xmlns:a16="http://schemas.microsoft.com/office/drawing/2014/main" id="{B0819FC2-37AE-8F41-A91B-46C75BBB5575}"/>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25" name="Group 324">
            <a:extLst>
              <a:ext uri="{FF2B5EF4-FFF2-40B4-BE49-F238E27FC236}">
                <a16:creationId xmlns:a16="http://schemas.microsoft.com/office/drawing/2014/main" id="{B25A0A89-279A-5447-A8D2-516486439FCA}"/>
              </a:ext>
            </a:extLst>
          </p:cNvPr>
          <p:cNvGrpSpPr/>
          <p:nvPr/>
        </p:nvGrpSpPr>
        <p:grpSpPr>
          <a:xfrm>
            <a:off x="10207835" y="1850102"/>
            <a:ext cx="820056" cy="402436"/>
            <a:chOff x="1021996" y="2194990"/>
            <a:chExt cx="820056" cy="402436"/>
          </a:xfrm>
          <a:solidFill>
            <a:schemeClr val="accent4"/>
          </a:solidFill>
        </p:grpSpPr>
        <p:sp>
          <p:nvSpPr>
            <p:cNvPr id="326" name="Rectangle 325">
              <a:extLst>
                <a:ext uri="{FF2B5EF4-FFF2-40B4-BE49-F238E27FC236}">
                  <a16:creationId xmlns:a16="http://schemas.microsoft.com/office/drawing/2014/main" id="{9D42F051-1E8C-AA47-A5A6-D99AA3CD2C18}"/>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7" name="Rectangle 326">
              <a:extLst>
                <a:ext uri="{FF2B5EF4-FFF2-40B4-BE49-F238E27FC236}">
                  <a16:creationId xmlns:a16="http://schemas.microsoft.com/office/drawing/2014/main" id="{BCF90B67-101D-6542-B6ED-4BAA96ADF1A9}"/>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cxnSp>
        <p:nvCxnSpPr>
          <p:cNvPr id="328" name="Straight Arrow Connector 327">
            <a:extLst>
              <a:ext uri="{FF2B5EF4-FFF2-40B4-BE49-F238E27FC236}">
                <a16:creationId xmlns:a16="http://schemas.microsoft.com/office/drawing/2014/main" id="{B250333D-533C-E040-B822-71DFDC13C398}"/>
              </a:ext>
            </a:extLst>
          </p:cNvPr>
          <p:cNvCxnSpPr>
            <a:cxnSpLocks/>
            <a:stCxn id="317" idx="3"/>
            <a:endCxn id="323" idx="1"/>
          </p:cNvCxnSpPr>
          <p:nvPr/>
        </p:nvCxnSpPr>
        <p:spPr bwMode="gray">
          <a:xfrm flipV="1">
            <a:off x="9469634" y="1462232"/>
            <a:ext cx="716575" cy="86375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4678DCCE-B248-2D40-8630-58FAB3457255}"/>
              </a:ext>
            </a:extLst>
          </p:cNvPr>
          <p:cNvCxnSpPr>
            <a:stCxn id="317" idx="3"/>
            <a:endCxn id="321" idx="1"/>
          </p:cNvCxnSpPr>
          <p:nvPr/>
        </p:nvCxnSpPr>
        <p:spPr bwMode="gray">
          <a:xfrm>
            <a:off x="9469634" y="2325983"/>
            <a:ext cx="364365" cy="407486"/>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CB5D8F5E-7D78-2E46-AF93-BAB1AA1E0BED}"/>
              </a:ext>
            </a:extLst>
          </p:cNvPr>
          <p:cNvCxnSpPr>
            <a:stCxn id="318" idx="3"/>
            <a:endCxn id="326" idx="1"/>
          </p:cNvCxnSpPr>
          <p:nvPr/>
        </p:nvCxnSpPr>
        <p:spPr bwMode="gray">
          <a:xfrm flipV="1">
            <a:off x="9433442" y="2051320"/>
            <a:ext cx="774393" cy="274663"/>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31" name="Group 330">
            <a:extLst>
              <a:ext uri="{FF2B5EF4-FFF2-40B4-BE49-F238E27FC236}">
                <a16:creationId xmlns:a16="http://schemas.microsoft.com/office/drawing/2014/main" id="{7A412AC5-315B-EE4A-9086-B54AF7B13CFB}"/>
              </a:ext>
            </a:extLst>
          </p:cNvPr>
          <p:cNvGrpSpPr/>
          <p:nvPr/>
        </p:nvGrpSpPr>
        <p:grpSpPr>
          <a:xfrm>
            <a:off x="7507573" y="460222"/>
            <a:ext cx="820056" cy="402436"/>
            <a:chOff x="1021996" y="2194990"/>
            <a:chExt cx="820056" cy="402436"/>
          </a:xfrm>
          <a:solidFill>
            <a:schemeClr val="accent4"/>
          </a:solidFill>
        </p:grpSpPr>
        <p:sp>
          <p:nvSpPr>
            <p:cNvPr id="332" name="Rectangle 331">
              <a:extLst>
                <a:ext uri="{FF2B5EF4-FFF2-40B4-BE49-F238E27FC236}">
                  <a16:creationId xmlns:a16="http://schemas.microsoft.com/office/drawing/2014/main" id="{A9200E5C-6A56-154F-8D90-4AD791E917BA}"/>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3" name="Rectangle 332">
              <a:extLst>
                <a:ext uri="{FF2B5EF4-FFF2-40B4-BE49-F238E27FC236}">
                  <a16:creationId xmlns:a16="http://schemas.microsoft.com/office/drawing/2014/main" id="{AAEC560B-3CB7-7B49-8F7E-160D7417AC60}"/>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34" name="Group 333">
            <a:extLst>
              <a:ext uri="{FF2B5EF4-FFF2-40B4-BE49-F238E27FC236}">
                <a16:creationId xmlns:a16="http://schemas.microsoft.com/office/drawing/2014/main" id="{2CB64D3E-A6DE-0A44-A071-56008B1B064D}"/>
              </a:ext>
            </a:extLst>
          </p:cNvPr>
          <p:cNvGrpSpPr/>
          <p:nvPr/>
        </p:nvGrpSpPr>
        <p:grpSpPr>
          <a:xfrm>
            <a:off x="8837885" y="1291796"/>
            <a:ext cx="820056" cy="402436"/>
            <a:chOff x="1021996" y="2194990"/>
            <a:chExt cx="820056" cy="402436"/>
          </a:xfrm>
          <a:solidFill>
            <a:schemeClr val="accent4"/>
          </a:solidFill>
        </p:grpSpPr>
        <p:sp>
          <p:nvSpPr>
            <p:cNvPr id="335" name="Rectangle 334">
              <a:extLst>
                <a:ext uri="{FF2B5EF4-FFF2-40B4-BE49-F238E27FC236}">
                  <a16:creationId xmlns:a16="http://schemas.microsoft.com/office/drawing/2014/main" id="{7A634356-2CD4-0749-AB3F-EF755D8DAAC9}"/>
                </a:ext>
              </a:extLst>
            </p:cNvPr>
            <p:cNvSpPr/>
            <p:nvPr/>
          </p:nvSpPr>
          <p:spPr>
            <a:xfrm>
              <a:off x="1021996" y="2194990"/>
              <a:ext cx="820056" cy="40243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6" name="Rectangle 335">
              <a:extLst>
                <a:ext uri="{FF2B5EF4-FFF2-40B4-BE49-F238E27FC236}">
                  <a16:creationId xmlns:a16="http://schemas.microsoft.com/office/drawing/2014/main" id="{8AD37832-F0A4-8245-9CB0-7FED59107BF6}"/>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37" name="Group 336">
            <a:extLst>
              <a:ext uri="{FF2B5EF4-FFF2-40B4-BE49-F238E27FC236}">
                <a16:creationId xmlns:a16="http://schemas.microsoft.com/office/drawing/2014/main" id="{CA8CB615-1D70-6D4B-AF7C-1B4D1D54428A}"/>
              </a:ext>
            </a:extLst>
          </p:cNvPr>
          <p:cNvGrpSpPr/>
          <p:nvPr/>
        </p:nvGrpSpPr>
        <p:grpSpPr>
          <a:xfrm>
            <a:off x="9292644" y="73488"/>
            <a:ext cx="820056" cy="402436"/>
            <a:chOff x="1021996" y="2194990"/>
            <a:chExt cx="820056" cy="402436"/>
          </a:xfrm>
        </p:grpSpPr>
        <p:sp>
          <p:nvSpPr>
            <p:cNvPr id="338" name="Rectangle 337">
              <a:extLst>
                <a:ext uri="{FF2B5EF4-FFF2-40B4-BE49-F238E27FC236}">
                  <a16:creationId xmlns:a16="http://schemas.microsoft.com/office/drawing/2014/main" id="{8A651954-FCF3-0A4D-9044-636278FBAAC8}"/>
                </a:ext>
              </a:extLst>
            </p:cNvPr>
            <p:cNvSpPr/>
            <p:nvPr/>
          </p:nvSpPr>
          <p:spPr>
            <a:xfrm>
              <a:off x="1021996" y="2194990"/>
              <a:ext cx="820056" cy="4024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9" name="Rectangle 338">
              <a:extLst>
                <a:ext uri="{FF2B5EF4-FFF2-40B4-BE49-F238E27FC236}">
                  <a16:creationId xmlns:a16="http://schemas.microsoft.com/office/drawing/2014/main" id="{FC67F30D-7529-7E40-A7BF-FD62F2394B48}"/>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grpSp>
        <p:nvGrpSpPr>
          <p:cNvPr id="340" name="Group 339">
            <a:extLst>
              <a:ext uri="{FF2B5EF4-FFF2-40B4-BE49-F238E27FC236}">
                <a16:creationId xmlns:a16="http://schemas.microsoft.com/office/drawing/2014/main" id="{4DC0AA2B-FBD2-5647-900C-A4AE053CA40C}"/>
              </a:ext>
            </a:extLst>
          </p:cNvPr>
          <p:cNvGrpSpPr/>
          <p:nvPr/>
        </p:nvGrpSpPr>
        <p:grpSpPr>
          <a:xfrm>
            <a:off x="11006265" y="456618"/>
            <a:ext cx="820056" cy="402436"/>
            <a:chOff x="1021996" y="2194990"/>
            <a:chExt cx="820056" cy="402436"/>
          </a:xfrm>
        </p:grpSpPr>
        <p:sp>
          <p:nvSpPr>
            <p:cNvPr id="341" name="Rectangle 340">
              <a:extLst>
                <a:ext uri="{FF2B5EF4-FFF2-40B4-BE49-F238E27FC236}">
                  <a16:creationId xmlns:a16="http://schemas.microsoft.com/office/drawing/2014/main" id="{86B4CA4B-5124-4443-994B-EF6881FE3400}"/>
                </a:ext>
              </a:extLst>
            </p:cNvPr>
            <p:cNvSpPr/>
            <p:nvPr/>
          </p:nvSpPr>
          <p:spPr>
            <a:xfrm>
              <a:off x="1021996" y="2194990"/>
              <a:ext cx="820056" cy="4024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2" name="Rectangle 341">
              <a:extLst>
                <a:ext uri="{FF2B5EF4-FFF2-40B4-BE49-F238E27FC236}">
                  <a16:creationId xmlns:a16="http://schemas.microsoft.com/office/drawing/2014/main" id="{0F3F1EC7-FFFE-7342-811A-33E7994912B4}"/>
                </a:ext>
              </a:extLst>
            </p:cNvPr>
            <p:cNvSpPr/>
            <p:nvPr/>
          </p:nvSpPr>
          <p:spPr>
            <a:xfrm>
              <a:off x="1058188" y="2271773"/>
              <a:ext cx="747672" cy="2488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Service</a:t>
              </a:r>
            </a:p>
          </p:txBody>
        </p:sp>
      </p:grpSp>
      <p:cxnSp>
        <p:nvCxnSpPr>
          <p:cNvPr id="343" name="Straight Arrow Connector 342">
            <a:extLst>
              <a:ext uri="{FF2B5EF4-FFF2-40B4-BE49-F238E27FC236}">
                <a16:creationId xmlns:a16="http://schemas.microsoft.com/office/drawing/2014/main" id="{510FDEB9-536A-A54F-A0D4-076A7B0640E7}"/>
              </a:ext>
            </a:extLst>
          </p:cNvPr>
          <p:cNvCxnSpPr>
            <a:cxnSpLocks/>
            <a:stCxn id="332" idx="3"/>
            <a:endCxn id="338" idx="1"/>
          </p:cNvCxnSpPr>
          <p:nvPr/>
        </p:nvCxnSpPr>
        <p:spPr bwMode="gray">
          <a:xfrm flipV="1">
            <a:off x="8327629" y="274706"/>
            <a:ext cx="965015" cy="386734"/>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5BE75DF8-3081-004E-B725-002EF3DB3534}"/>
              </a:ext>
            </a:extLst>
          </p:cNvPr>
          <p:cNvCxnSpPr>
            <a:stCxn id="332" idx="3"/>
            <a:endCxn id="336" idx="1"/>
          </p:cNvCxnSpPr>
          <p:nvPr/>
        </p:nvCxnSpPr>
        <p:spPr bwMode="gray">
          <a:xfrm>
            <a:off x="8327629" y="661440"/>
            <a:ext cx="546448" cy="831574"/>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84F9A8F6-297C-9545-B63E-DAD3381F2008}"/>
              </a:ext>
            </a:extLst>
          </p:cNvPr>
          <p:cNvCxnSpPr>
            <a:stCxn id="333" idx="3"/>
            <a:endCxn id="341" idx="1"/>
          </p:cNvCxnSpPr>
          <p:nvPr/>
        </p:nvCxnSpPr>
        <p:spPr bwMode="gray">
          <a:xfrm flipV="1">
            <a:off x="8291437" y="657836"/>
            <a:ext cx="2714828" cy="3604"/>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BC1687D-E1FD-1248-9AFF-36B1A1DB749D}"/>
              </a:ext>
            </a:extLst>
          </p:cNvPr>
          <p:cNvCxnSpPr>
            <a:stCxn id="2" idx="0"/>
            <a:endCxn id="242" idx="1"/>
          </p:cNvCxnSpPr>
          <p:nvPr/>
        </p:nvCxnSpPr>
        <p:spPr bwMode="gray">
          <a:xfrm flipV="1">
            <a:off x="1422586" y="1583734"/>
            <a:ext cx="1543556" cy="171304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8A950D03-03B5-0F42-AFBC-6FB8533C20E9}"/>
              </a:ext>
            </a:extLst>
          </p:cNvPr>
          <p:cNvCxnSpPr>
            <a:stCxn id="33" idx="3"/>
            <a:endCxn id="258" idx="1"/>
          </p:cNvCxnSpPr>
          <p:nvPr/>
        </p:nvCxnSpPr>
        <p:spPr bwMode="gray">
          <a:xfrm>
            <a:off x="3588002" y="2491526"/>
            <a:ext cx="626236" cy="35676"/>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8F5848A9-3BBB-9148-B6F6-433C3211D8A5}"/>
              </a:ext>
            </a:extLst>
          </p:cNvPr>
          <p:cNvCxnSpPr>
            <a:stCxn id="33" idx="2"/>
            <a:endCxn id="36" idx="0"/>
          </p:cNvCxnSpPr>
          <p:nvPr/>
        </p:nvCxnSpPr>
        <p:spPr bwMode="gray">
          <a:xfrm>
            <a:off x="3177974" y="2692744"/>
            <a:ext cx="763521" cy="356674"/>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072CD171-6FFB-CA4A-88A3-D795FFCADF48}"/>
              </a:ext>
            </a:extLst>
          </p:cNvPr>
          <p:cNvCxnSpPr>
            <a:stCxn id="242" idx="2"/>
            <a:endCxn id="257" idx="0"/>
          </p:cNvCxnSpPr>
          <p:nvPr/>
        </p:nvCxnSpPr>
        <p:spPr bwMode="gray">
          <a:xfrm>
            <a:off x="3376170" y="1784952"/>
            <a:ext cx="1211904" cy="54103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B7BC0F01-A663-F245-928C-F49EE4207798}"/>
              </a:ext>
            </a:extLst>
          </p:cNvPr>
          <p:cNvCxnSpPr>
            <a:cxnSpLocks/>
            <a:stCxn id="27" idx="2"/>
            <a:endCxn id="227" idx="0"/>
          </p:cNvCxnSpPr>
          <p:nvPr/>
        </p:nvCxnSpPr>
        <p:spPr bwMode="gray">
          <a:xfrm flipH="1">
            <a:off x="2467316" y="4149297"/>
            <a:ext cx="227193" cy="780635"/>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277C9EE7-B6E0-BE45-9D10-2C6959998A3C}"/>
              </a:ext>
            </a:extLst>
          </p:cNvPr>
          <p:cNvCxnSpPr>
            <a:stCxn id="27" idx="3"/>
            <a:endCxn id="288" idx="1"/>
          </p:cNvCxnSpPr>
          <p:nvPr/>
        </p:nvCxnSpPr>
        <p:spPr bwMode="gray">
          <a:xfrm>
            <a:off x="3104537" y="3948079"/>
            <a:ext cx="2990922" cy="63818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637C32F2-69BD-F34F-B1E7-ED5294C40859}"/>
              </a:ext>
            </a:extLst>
          </p:cNvPr>
          <p:cNvCxnSpPr>
            <a:stCxn id="234" idx="3"/>
            <a:endCxn id="303" idx="1"/>
          </p:cNvCxnSpPr>
          <p:nvPr/>
        </p:nvCxnSpPr>
        <p:spPr bwMode="gray">
          <a:xfrm>
            <a:off x="5867364" y="3702861"/>
            <a:ext cx="2204669" cy="47228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804BA9C-2F54-8D42-B991-E1336E1A5594}"/>
              </a:ext>
            </a:extLst>
          </p:cNvPr>
          <p:cNvCxnSpPr>
            <a:stCxn id="251" idx="3"/>
            <a:endCxn id="317" idx="0"/>
          </p:cNvCxnSpPr>
          <p:nvPr/>
        </p:nvCxnSpPr>
        <p:spPr bwMode="gray">
          <a:xfrm>
            <a:off x="7458367" y="1302004"/>
            <a:ext cx="1601239" cy="82276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BB6A4020-7C80-1746-817B-45BEBB56B482}"/>
              </a:ext>
            </a:extLst>
          </p:cNvPr>
          <p:cNvCxnSpPr>
            <a:stCxn id="248" idx="3"/>
            <a:endCxn id="333" idx="1"/>
          </p:cNvCxnSpPr>
          <p:nvPr/>
        </p:nvCxnSpPr>
        <p:spPr bwMode="gray">
          <a:xfrm>
            <a:off x="6823840" y="341854"/>
            <a:ext cx="719925" cy="319586"/>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273FE55-56DF-B74D-BF0B-6E690994DF89}"/>
              </a:ext>
            </a:extLst>
          </p:cNvPr>
          <p:cNvCxnSpPr>
            <a:stCxn id="248" idx="2"/>
            <a:endCxn id="252" idx="0"/>
          </p:cNvCxnSpPr>
          <p:nvPr/>
        </p:nvCxnSpPr>
        <p:spPr bwMode="gray">
          <a:xfrm>
            <a:off x="6413812" y="543072"/>
            <a:ext cx="634527" cy="634497"/>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5F3CE4C8-26EC-E842-9863-F2243FD1AA27}"/>
              </a:ext>
            </a:extLst>
          </p:cNvPr>
          <p:cNvCxnSpPr>
            <a:stCxn id="245" idx="3"/>
            <a:endCxn id="336" idx="1"/>
          </p:cNvCxnSpPr>
          <p:nvPr/>
        </p:nvCxnSpPr>
        <p:spPr bwMode="gray">
          <a:xfrm flipV="1">
            <a:off x="6328414" y="1493014"/>
            <a:ext cx="2545663" cy="425995"/>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4A52B314-3664-5046-861A-5A8455A8ED93}"/>
              </a:ext>
            </a:extLst>
          </p:cNvPr>
          <p:cNvCxnSpPr>
            <a:stCxn id="257" idx="2"/>
            <a:endCxn id="233" idx="0"/>
          </p:cNvCxnSpPr>
          <p:nvPr/>
        </p:nvCxnSpPr>
        <p:spPr bwMode="gray">
          <a:xfrm>
            <a:off x="4588074" y="2728420"/>
            <a:ext cx="905454" cy="773223"/>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21C82FC5-C611-FA46-92A9-9E922DB5A2A4}"/>
              </a:ext>
            </a:extLst>
          </p:cNvPr>
          <p:cNvCxnSpPr>
            <a:stCxn id="261" idx="3"/>
            <a:endCxn id="309" idx="1"/>
          </p:cNvCxnSpPr>
          <p:nvPr/>
        </p:nvCxnSpPr>
        <p:spPr bwMode="gray">
          <a:xfrm>
            <a:off x="7141152" y="3318914"/>
            <a:ext cx="2756619" cy="110647"/>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DE94636C-B91A-D947-ACBD-F82166CD72FC}"/>
              </a:ext>
            </a:extLst>
          </p:cNvPr>
          <p:cNvCxnSpPr>
            <a:stCxn id="230" idx="3"/>
            <a:endCxn id="236" idx="2"/>
          </p:cNvCxnSpPr>
          <p:nvPr/>
        </p:nvCxnSpPr>
        <p:spPr bwMode="gray">
          <a:xfrm flipV="1">
            <a:off x="4839144" y="5364900"/>
            <a:ext cx="467724" cy="657387"/>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AAA464CA-C286-9F41-AE35-3002E3E60D04}"/>
              </a:ext>
            </a:extLst>
          </p:cNvPr>
          <p:cNvCxnSpPr>
            <a:stCxn id="236" idx="3"/>
            <a:endCxn id="291" idx="1"/>
          </p:cNvCxnSpPr>
          <p:nvPr/>
        </p:nvCxnSpPr>
        <p:spPr bwMode="gray">
          <a:xfrm>
            <a:off x="5716896" y="5163682"/>
            <a:ext cx="1689584" cy="127356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79" name="Can 378">
            <a:extLst>
              <a:ext uri="{FF2B5EF4-FFF2-40B4-BE49-F238E27FC236}">
                <a16:creationId xmlns:a16="http://schemas.microsoft.com/office/drawing/2014/main" id="{0378BF90-5D3F-EB41-BDD8-6F56353E7928}"/>
              </a:ext>
            </a:extLst>
          </p:cNvPr>
          <p:cNvSpPr/>
          <p:nvPr/>
        </p:nvSpPr>
        <p:spPr>
          <a:xfrm>
            <a:off x="11140075" y="3180024"/>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0" name="Can 379">
            <a:extLst>
              <a:ext uri="{FF2B5EF4-FFF2-40B4-BE49-F238E27FC236}">
                <a16:creationId xmlns:a16="http://schemas.microsoft.com/office/drawing/2014/main" id="{2D705641-A068-964B-BFA6-3D4777712008}"/>
              </a:ext>
            </a:extLst>
          </p:cNvPr>
          <p:cNvSpPr/>
          <p:nvPr/>
        </p:nvSpPr>
        <p:spPr>
          <a:xfrm>
            <a:off x="11633701" y="4138457"/>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1" name="Can 380">
            <a:extLst>
              <a:ext uri="{FF2B5EF4-FFF2-40B4-BE49-F238E27FC236}">
                <a16:creationId xmlns:a16="http://schemas.microsoft.com/office/drawing/2014/main" id="{3833CC4E-8AF8-8340-BFDD-1C5C0E8C8E4F}"/>
              </a:ext>
            </a:extLst>
          </p:cNvPr>
          <p:cNvSpPr/>
          <p:nvPr/>
        </p:nvSpPr>
        <p:spPr>
          <a:xfrm>
            <a:off x="10560764" y="4768278"/>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2" name="Can 381">
            <a:extLst>
              <a:ext uri="{FF2B5EF4-FFF2-40B4-BE49-F238E27FC236}">
                <a16:creationId xmlns:a16="http://schemas.microsoft.com/office/drawing/2014/main" id="{4768256E-C733-A849-A0C6-C746D7C57D95}"/>
              </a:ext>
            </a:extLst>
          </p:cNvPr>
          <p:cNvSpPr/>
          <p:nvPr/>
        </p:nvSpPr>
        <p:spPr>
          <a:xfrm>
            <a:off x="11420813" y="1828031"/>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3" name="Can 382">
            <a:extLst>
              <a:ext uri="{FF2B5EF4-FFF2-40B4-BE49-F238E27FC236}">
                <a16:creationId xmlns:a16="http://schemas.microsoft.com/office/drawing/2014/main" id="{ED815DDD-2AAA-CB4A-9F75-3CDE7DB010A5}"/>
              </a:ext>
            </a:extLst>
          </p:cNvPr>
          <p:cNvSpPr/>
          <p:nvPr/>
        </p:nvSpPr>
        <p:spPr>
          <a:xfrm>
            <a:off x="9866483" y="5567886"/>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4" name="Can 383">
            <a:extLst>
              <a:ext uri="{FF2B5EF4-FFF2-40B4-BE49-F238E27FC236}">
                <a16:creationId xmlns:a16="http://schemas.microsoft.com/office/drawing/2014/main" id="{90158B32-5838-1948-AA6B-CB99167A7144}"/>
              </a:ext>
            </a:extLst>
          </p:cNvPr>
          <p:cNvSpPr/>
          <p:nvPr/>
        </p:nvSpPr>
        <p:spPr>
          <a:xfrm>
            <a:off x="11145457" y="2485243"/>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5" name="Can 384">
            <a:extLst>
              <a:ext uri="{FF2B5EF4-FFF2-40B4-BE49-F238E27FC236}">
                <a16:creationId xmlns:a16="http://schemas.microsoft.com/office/drawing/2014/main" id="{693FE842-4074-134C-AC98-F3D9A64AC973}"/>
              </a:ext>
            </a:extLst>
          </p:cNvPr>
          <p:cNvSpPr/>
          <p:nvPr/>
        </p:nvSpPr>
        <p:spPr>
          <a:xfrm>
            <a:off x="11414065" y="1205799"/>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cxnSp>
        <p:nvCxnSpPr>
          <p:cNvPr id="387" name="Straight Arrow Connector 386">
            <a:extLst>
              <a:ext uri="{FF2B5EF4-FFF2-40B4-BE49-F238E27FC236}">
                <a16:creationId xmlns:a16="http://schemas.microsoft.com/office/drawing/2014/main" id="{EE5683C3-F86E-B347-9101-57FFC14112A8}"/>
              </a:ext>
            </a:extLst>
          </p:cNvPr>
          <p:cNvCxnSpPr>
            <a:stCxn id="323" idx="3"/>
            <a:endCxn id="385" idx="2"/>
          </p:cNvCxnSpPr>
          <p:nvPr/>
        </p:nvCxnSpPr>
        <p:spPr bwMode="gray">
          <a:xfrm flipV="1">
            <a:off x="11006265" y="1454775"/>
            <a:ext cx="407800" cy="7457"/>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0" name="Straight Arrow Connector 389">
            <a:extLst>
              <a:ext uri="{FF2B5EF4-FFF2-40B4-BE49-F238E27FC236}">
                <a16:creationId xmlns:a16="http://schemas.microsoft.com/office/drawing/2014/main" id="{E419C5D4-CE77-7144-95F6-140053CB62BE}"/>
              </a:ext>
            </a:extLst>
          </p:cNvPr>
          <p:cNvCxnSpPr>
            <a:stCxn id="326" idx="3"/>
            <a:endCxn id="382" idx="2"/>
          </p:cNvCxnSpPr>
          <p:nvPr/>
        </p:nvCxnSpPr>
        <p:spPr bwMode="gray">
          <a:xfrm>
            <a:off x="11027891" y="2051320"/>
            <a:ext cx="392922" cy="25687"/>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F167D636-4977-B64B-9A32-602F1526F699}"/>
              </a:ext>
            </a:extLst>
          </p:cNvPr>
          <p:cNvCxnSpPr>
            <a:stCxn id="320" idx="3"/>
            <a:endCxn id="384" idx="2"/>
          </p:cNvCxnSpPr>
          <p:nvPr/>
        </p:nvCxnSpPr>
        <p:spPr bwMode="gray">
          <a:xfrm>
            <a:off x="10617863" y="2733469"/>
            <a:ext cx="527594" cy="75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69E52F5C-3B00-A949-A73F-2C8EB47A65F6}"/>
              </a:ext>
            </a:extLst>
          </p:cNvPr>
          <p:cNvCxnSpPr>
            <a:stCxn id="308" idx="3"/>
            <a:endCxn id="379" idx="2"/>
          </p:cNvCxnSpPr>
          <p:nvPr/>
        </p:nvCxnSpPr>
        <p:spPr bwMode="gray">
          <a:xfrm flipV="1">
            <a:off x="10681635" y="3429000"/>
            <a:ext cx="458440" cy="56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56B41A24-3246-7947-8862-42B04B9C1CAD}"/>
              </a:ext>
            </a:extLst>
          </p:cNvPr>
          <p:cNvCxnSpPr>
            <a:stCxn id="311" idx="3"/>
            <a:endCxn id="380" idx="2"/>
          </p:cNvCxnSpPr>
          <p:nvPr/>
        </p:nvCxnSpPr>
        <p:spPr bwMode="gray">
          <a:xfrm flipV="1">
            <a:off x="11316162" y="4387433"/>
            <a:ext cx="317539" cy="2278"/>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227256BC-BBE8-D44E-9167-D48A473BE975}"/>
              </a:ext>
            </a:extLst>
          </p:cNvPr>
          <p:cNvCxnSpPr>
            <a:stCxn id="306" idx="3"/>
            <a:endCxn id="381" idx="2"/>
          </p:cNvCxnSpPr>
          <p:nvPr/>
        </p:nvCxnSpPr>
        <p:spPr bwMode="gray">
          <a:xfrm>
            <a:off x="10150017" y="5006716"/>
            <a:ext cx="410747" cy="10538"/>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968B9BC6-B43E-C048-B623-3C2F7AA43EB6}"/>
              </a:ext>
            </a:extLst>
          </p:cNvPr>
          <p:cNvCxnSpPr>
            <a:stCxn id="297" idx="3"/>
          </p:cNvCxnSpPr>
          <p:nvPr/>
        </p:nvCxnSpPr>
        <p:spPr bwMode="gray">
          <a:xfrm flipV="1">
            <a:off x="9284105" y="5820236"/>
            <a:ext cx="536533" cy="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02" name="Title 401">
            <a:extLst>
              <a:ext uri="{FF2B5EF4-FFF2-40B4-BE49-F238E27FC236}">
                <a16:creationId xmlns:a16="http://schemas.microsoft.com/office/drawing/2014/main" id="{F06F99B4-C39F-AB4C-A43D-988F043ED4EC}"/>
              </a:ext>
            </a:extLst>
          </p:cNvPr>
          <p:cNvSpPr>
            <a:spLocks noGrp="1"/>
          </p:cNvSpPr>
          <p:nvPr>
            <p:ph type="title"/>
          </p:nvPr>
        </p:nvSpPr>
        <p:spPr/>
        <p:txBody>
          <a:bodyPr/>
          <a:lstStyle/>
          <a:p>
            <a:r>
              <a:rPr lang="en-US" dirty="0"/>
              <a:t>Network of services</a:t>
            </a:r>
          </a:p>
        </p:txBody>
      </p:sp>
      <p:cxnSp>
        <p:nvCxnSpPr>
          <p:cNvPr id="405" name="Straight Arrow Connector 404">
            <a:extLst>
              <a:ext uri="{FF2B5EF4-FFF2-40B4-BE49-F238E27FC236}">
                <a16:creationId xmlns:a16="http://schemas.microsoft.com/office/drawing/2014/main" id="{2E50F59A-5700-754F-A1BD-C56C59C8AB0C}"/>
              </a:ext>
            </a:extLst>
          </p:cNvPr>
          <p:cNvCxnSpPr>
            <a:endCxn id="243" idx="1"/>
          </p:cNvCxnSpPr>
          <p:nvPr/>
        </p:nvCxnSpPr>
        <p:spPr bwMode="gray">
          <a:xfrm>
            <a:off x="119270" y="1583734"/>
            <a:ext cx="2883064" cy="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CC23B8B9-8B53-914E-BF08-D986F338343E}"/>
              </a:ext>
            </a:extLst>
          </p:cNvPr>
          <p:cNvCxnSpPr>
            <a:endCxn id="227" idx="1"/>
          </p:cNvCxnSpPr>
          <p:nvPr/>
        </p:nvCxnSpPr>
        <p:spPr bwMode="gray">
          <a:xfrm>
            <a:off x="106017" y="5131150"/>
            <a:ext cx="1951271" cy="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66E5BBEA-1397-6A4E-A7C3-038FA415A94E}"/>
              </a:ext>
            </a:extLst>
          </p:cNvPr>
          <p:cNvCxnSpPr>
            <a:endCxn id="3" idx="1"/>
          </p:cNvCxnSpPr>
          <p:nvPr/>
        </p:nvCxnSpPr>
        <p:spPr bwMode="gray">
          <a:xfrm>
            <a:off x="0" y="3497992"/>
            <a:ext cx="1048750" cy="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092CF7B3-5B9C-E94B-A298-DD080E021C33}"/>
              </a:ext>
            </a:extLst>
          </p:cNvPr>
          <p:cNvCxnSpPr>
            <a:endCxn id="230" idx="1"/>
          </p:cNvCxnSpPr>
          <p:nvPr/>
        </p:nvCxnSpPr>
        <p:spPr bwMode="gray">
          <a:xfrm>
            <a:off x="106017" y="6021455"/>
            <a:ext cx="3913071" cy="83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9EA7D8E-8A0F-6B42-BED9-F213CF974C8E}"/>
              </a:ext>
            </a:extLst>
          </p:cNvPr>
          <p:cNvCxnSpPr>
            <a:stCxn id="266" idx="3"/>
            <a:endCxn id="321" idx="1"/>
          </p:cNvCxnSpPr>
          <p:nvPr/>
        </p:nvCxnSpPr>
        <p:spPr bwMode="gray">
          <a:xfrm flipV="1">
            <a:off x="8491742" y="2733469"/>
            <a:ext cx="1342257" cy="137093"/>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FE2DA8C-0198-4840-AA9F-58A925647555}"/>
              </a:ext>
            </a:extLst>
          </p:cNvPr>
          <p:cNvCxnSpPr>
            <a:stCxn id="336" idx="3"/>
            <a:endCxn id="323" idx="1"/>
          </p:cNvCxnSpPr>
          <p:nvPr/>
        </p:nvCxnSpPr>
        <p:spPr bwMode="gray">
          <a:xfrm flipV="1">
            <a:off x="9621749" y="1462232"/>
            <a:ext cx="564460" cy="307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F389930-F8FD-DD43-86EE-4D58D5FECEB4}"/>
              </a:ext>
            </a:extLst>
          </p:cNvPr>
          <p:cNvCxnSpPr>
            <a:stCxn id="338" idx="2"/>
            <a:endCxn id="323" idx="0"/>
          </p:cNvCxnSpPr>
          <p:nvPr/>
        </p:nvCxnSpPr>
        <p:spPr bwMode="gray">
          <a:xfrm>
            <a:off x="9702672" y="475924"/>
            <a:ext cx="893565" cy="78509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4AB3BC-048B-6242-9164-DBED8F32BD6B}"/>
              </a:ext>
            </a:extLst>
          </p:cNvPr>
          <p:cNvCxnSpPr>
            <a:stCxn id="293" idx="3"/>
            <a:endCxn id="296" idx="0"/>
          </p:cNvCxnSpPr>
          <p:nvPr/>
        </p:nvCxnSpPr>
        <p:spPr bwMode="gray">
          <a:xfrm>
            <a:off x="8685770" y="4860087"/>
            <a:ext cx="224499" cy="75893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D4CC48-D48A-7E49-B39D-2E5DA91ECB45}"/>
              </a:ext>
            </a:extLst>
          </p:cNvPr>
          <p:cNvCxnSpPr>
            <a:stCxn id="341" idx="2"/>
          </p:cNvCxnSpPr>
          <p:nvPr/>
        </p:nvCxnSpPr>
        <p:spPr bwMode="gray">
          <a:xfrm flipH="1">
            <a:off x="10681635" y="859054"/>
            <a:ext cx="734658" cy="442950"/>
          </a:xfrm>
          <a:prstGeom prst="straightConnector1">
            <a:avLst/>
          </a:prstGeom>
          <a:ln w="25400">
            <a:no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84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FB24470-6B22-5D47-9286-20ED54CAC408}"/>
              </a:ext>
            </a:extLst>
          </p:cNvPr>
          <p:cNvGrpSpPr/>
          <p:nvPr/>
        </p:nvGrpSpPr>
        <p:grpSpPr>
          <a:xfrm>
            <a:off x="2131421" y="2652119"/>
            <a:ext cx="2590800" cy="1553761"/>
            <a:chOff x="4666343" y="2967439"/>
            <a:chExt cx="2590800" cy="1553761"/>
          </a:xfrm>
        </p:grpSpPr>
        <p:sp>
          <p:nvSpPr>
            <p:cNvPr id="3" name="Rectangle 2">
              <a:extLst>
                <a:ext uri="{FF2B5EF4-FFF2-40B4-BE49-F238E27FC236}">
                  <a16:creationId xmlns:a16="http://schemas.microsoft.com/office/drawing/2014/main" id="{F8F92204-01CA-104A-85E2-E64933AE3028}"/>
                </a:ext>
              </a:extLst>
            </p:cNvPr>
            <p:cNvSpPr/>
            <p:nvPr/>
          </p:nvSpPr>
          <p:spPr>
            <a:xfrm>
              <a:off x="4666343" y="2967439"/>
              <a:ext cx="2590800" cy="1553761"/>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OS</a:t>
              </a:r>
              <a:endParaRPr lang="en-US" sz="2400" dirty="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4754934" y="3418014"/>
              <a:ext cx="2362117" cy="10071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JVM</a:t>
              </a:r>
            </a:p>
          </p:txBody>
        </p:sp>
        <p:sp>
          <p:nvSpPr>
            <p:cNvPr id="6" name="Rectangle 5">
              <a:extLst>
                <a:ext uri="{FF2B5EF4-FFF2-40B4-BE49-F238E27FC236}">
                  <a16:creationId xmlns:a16="http://schemas.microsoft.com/office/drawing/2014/main" id="{CDC57B47-BFB1-914B-8B63-7A3625EDE284}"/>
                </a:ext>
              </a:extLst>
            </p:cNvPr>
            <p:cNvSpPr/>
            <p:nvPr/>
          </p:nvSpPr>
          <p:spPr>
            <a:xfrm>
              <a:off x="4852318" y="3882788"/>
              <a:ext cx="2135334" cy="457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Service A</a:t>
              </a:r>
            </a:p>
          </p:txBody>
        </p:sp>
      </p:grpSp>
      <p:sp>
        <p:nvSpPr>
          <p:cNvPr id="4" name="Title 3">
            <a:extLst>
              <a:ext uri="{FF2B5EF4-FFF2-40B4-BE49-F238E27FC236}">
                <a16:creationId xmlns:a16="http://schemas.microsoft.com/office/drawing/2014/main" id="{6AF93AB3-AFFC-7547-B94C-E1BFBC88E4B8}"/>
              </a:ext>
            </a:extLst>
          </p:cNvPr>
          <p:cNvSpPr>
            <a:spLocks noGrp="1"/>
          </p:cNvSpPr>
          <p:nvPr>
            <p:ph type="title"/>
          </p:nvPr>
        </p:nvSpPr>
        <p:spPr/>
        <p:txBody>
          <a:bodyPr/>
          <a:lstStyle/>
          <a:p>
            <a:r>
              <a:rPr lang="en-US" dirty="0"/>
              <a:t>Microservices == Distributed Computing</a:t>
            </a:r>
          </a:p>
        </p:txBody>
      </p:sp>
      <p:grpSp>
        <p:nvGrpSpPr>
          <p:cNvPr id="17" name="Group 16">
            <a:extLst>
              <a:ext uri="{FF2B5EF4-FFF2-40B4-BE49-F238E27FC236}">
                <a16:creationId xmlns:a16="http://schemas.microsoft.com/office/drawing/2014/main" id="{DE89BA2E-C05F-BE45-8485-BED268BEED48}"/>
              </a:ext>
            </a:extLst>
          </p:cNvPr>
          <p:cNvGrpSpPr/>
          <p:nvPr/>
        </p:nvGrpSpPr>
        <p:grpSpPr>
          <a:xfrm>
            <a:off x="7378013" y="2652119"/>
            <a:ext cx="2590800" cy="1553761"/>
            <a:chOff x="4666343" y="2967439"/>
            <a:chExt cx="2590800" cy="1553761"/>
          </a:xfrm>
        </p:grpSpPr>
        <p:sp>
          <p:nvSpPr>
            <p:cNvPr id="18" name="Rectangle 17">
              <a:extLst>
                <a:ext uri="{FF2B5EF4-FFF2-40B4-BE49-F238E27FC236}">
                  <a16:creationId xmlns:a16="http://schemas.microsoft.com/office/drawing/2014/main" id="{1FF3C1BE-6DDB-5948-A03F-8CB7973E8A52}"/>
                </a:ext>
              </a:extLst>
            </p:cNvPr>
            <p:cNvSpPr/>
            <p:nvPr/>
          </p:nvSpPr>
          <p:spPr>
            <a:xfrm>
              <a:off x="4666343" y="2967439"/>
              <a:ext cx="2590800" cy="1553761"/>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OS</a:t>
              </a:r>
              <a:endParaRPr lang="en-US" sz="2400" dirty="0">
                <a:solidFill>
                  <a:schemeClr val="bg1"/>
                </a:solidFill>
              </a:endParaRPr>
            </a:p>
          </p:txBody>
        </p:sp>
        <p:sp>
          <p:nvSpPr>
            <p:cNvPr id="19" name="Rectangle 18">
              <a:extLst>
                <a:ext uri="{FF2B5EF4-FFF2-40B4-BE49-F238E27FC236}">
                  <a16:creationId xmlns:a16="http://schemas.microsoft.com/office/drawing/2014/main" id="{B60F2D5A-3EEE-174A-9235-6574581F2D1F}"/>
                </a:ext>
              </a:extLst>
            </p:cNvPr>
            <p:cNvSpPr/>
            <p:nvPr/>
          </p:nvSpPr>
          <p:spPr>
            <a:xfrm>
              <a:off x="4754934" y="3418014"/>
              <a:ext cx="2362117" cy="10071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JVM</a:t>
              </a:r>
            </a:p>
          </p:txBody>
        </p:sp>
        <p:sp>
          <p:nvSpPr>
            <p:cNvPr id="20" name="Rectangle 19">
              <a:extLst>
                <a:ext uri="{FF2B5EF4-FFF2-40B4-BE49-F238E27FC236}">
                  <a16:creationId xmlns:a16="http://schemas.microsoft.com/office/drawing/2014/main" id="{B195BD69-EA16-B840-AA07-AC67F1D46DC9}"/>
                </a:ext>
              </a:extLst>
            </p:cNvPr>
            <p:cNvSpPr/>
            <p:nvPr/>
          </p:nvSpPr>
          <p:spPr>
            <a:xfrm>
              <a:off x="4852318" y="3882788"/>
              <a:ext cx="2135334" cy="457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Service A</a:t>
              </a:r>
            </a:p>
          </p:txBody>
        </p:sp>
      </p:grpSp>
      <p:cxnSp>
        <p:nvCxnSpPr>
          <p:cNvPr id="21" name="Straight Arrow Connector 20">
            <a:extLst>
              <a:ext uri="{FF2B5EF4-FFF2-40B4-BE49-F238E27FC236}">
                <a16:creationId xmlns:a16="http://schemas.microsoft.com/office/drawing/2014/main" id="{E97EE3F8-BC2C-5E49-AA64-D0619AFBAABD}"/>
              </a:ext>
            </a:extLst>
          </p:cNvPr>
          <p:cNvCxnSpPr>
            <a:cxnSpLocks/>
          </p:cNvCxnSpPr>
          <p:nvPr/>
        </p:nvCxnSpPr>
        <p:spPr bwMode="gray">
          <a:xfrm>
            <a:off x="5049383" y="3284942"/>
            <a:ext cx="2133295" cy="0"/>
          </a:xfrm>
          <a:prstGeom prst="straightConnector1">
            <a:avLst/>
          </a:prstGeom>
          <a:ln w="76200">
            <a:solidFill>
              <a:schemeClr val="accent5">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9D1442-F486-1543-9B4A-C83A58478852}"/>
              </a:ext>
            </a:extLst>
          </p:cNvPr>
          <p:cNvCxnSpPr>
            <a:cxnSpLocks/>
          </p:cNvCxnSpPr>
          <p:nvPr/>
        </p:nvCxnSpPr>
        <p:spPr bwMode="gray">
          <a:xfrm>
            <a:off x="5027764" y="3567468"/>
            <a:ext cx="2133295" cy="0"/>
          </a:xfrm>
          <a:prstGeom prst="straightConnector1">
            <a:avLst/>
          </a:prstGeom>
          <a:ln w="76200">
            <a:solidFill>
              <a:schemeClr val="accent5">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2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27B6EF-1681-634C-B722-44C74320AAD1}"/>
              </a:ext>
            </a:extLst>
          </p:cNvPr>
          <p:cNvPicPr>
            <a:picLocks noChangeAspect="1"/>
          </p:cNvPicPr>
          <p:nvPr/>
        </p:nvPicPr>
        <p:blipFill>
          <a:blip r:embed="rId2"/>
          <a:stretch>
            <a:fillRect/>
          </a:stretch>
        </p:blipFill>
        <p:spPr>
          <a:xfrm>
            <a:off x="-1" y="0"/>
            <a:ext cx="12188825" cy="7836840"/>
          </a:xfrm>
          <a:prstGeom prst="rect">
            <a:avLst/>
          </a:prstGeom>
        </p:spPr>
      </p:pic>
      <p:grpSp>
        <p:nvGrpSpPr>
          <p:cNvPr id="4" name="Group 3">
            <a:extLst>
              <a:ext uri="{FF2B5EF4-FFF2-40B4-BE49-F238E27FC236}">
                <a16:creationId xmlns:a16="http://schemas.microsoft.com/office/drawing/2014/main" id="{A5CB711A-D697-F345-B4F6-5CD96F103020}"/>
              </a:ext>
            </a:extLst>
          </p:cNvPr>
          <p:cNvGrpSpPr/>
          <p:nvPr/>
        </p:nvGrpSpPr>
        <p:grpSpPr>
          <a:xfrm>
            <a:off x="-1" y="6472217"/>
            <a:ext cx="12188824" cy="385783"/>
            <a:chOff x="-1" y="7247792"/>
            <a:chExt cx="12188824" cy="385783"/>
          </a:xfrm>
          <a:solidFill>
            <a:schemeClr val="tx2">
              <a:alpha val="48000"/>
            </a:schemeClr>
          </a:solidFill>
        </p:grpSpPr>
        <p:sp>
          <p:nvSpPr>
            <p:cNvPr id="5" name="Rectangle 4">
              <a:extLst>
                <a:ext uri="{FF2B5EF4-FFF2-40B4-BE49-F238E27FC236}">
                  <a16:creationId xmlns:a16="http://schemas.microsoft.com/office/drawing/2014/main" id="{98063BCA-9DB5-1947-9329-8B73E69D7043}"/>
                </a:ext>
              </a:extLst>
            </p:cNvPr>
            <p:cNvSpPr/>
            <p:nvPr/>
          </p:nvSpPr>
          <p:spPr>
            <a:xfrm>
              <a:off x="-1" y="7264243"/>
              <a:ext cx="12188824" cy="36933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Rectangle 5">
              <a:extLst>
                <a:ext uri="{FF2B5EF4-FFF2-40B4-BE49-F238E27FC236}">
                  <a16:creationId xmlns:a16="http://schemas.microsoft.com/office/drawing/2014/main" id="{DEA3B15B-3C20-404C-80B1-B6833BD41D84}"/>
                </a:ext>
              </a:extLst>
            </p:cNvPr>
            <p:cNvSpPr/>
            <p:nvPr/>
          </p:nvSpPr>
          <p:spPr>
            <a:xfrm>
              <a:off x="249736" y="7247792"/>
              <a:ext cx="2739661" cy="369332"/>
            </a:xfrm>
            <a:prstGeom prst="rect">
              <a:avLst/>
            </a:prstGeom>
            <a:noFill/>
          </p:spPr>
          <p:txBody>
            <a:bodyPr wrap="none">
              <a:spAutoFit/>
            </a:bodyPr>
            <a:lstStyle/>
            <a:p>
              <a:r>
                <a:rPr lang="en-US" dirty="0">
                  <a:solidFill>
                    <a:schemeClr val="bg1"/>
                  </a:solidFill>
                  <a:latin typeface="-apple-system"/>
                </a:rPr>
                <a:t>Photo by </a:t>
              </a:r>
              <a:r>
                <a:rPr lang="en-US" u="sng" dirty="0">
                  <a:solidFill>
                    <a:schemeClr val="bg1"/>
                  </a:solidFill>
                  <a:latin typeface="-apple-system"/>
                </a:rPr>
                <a:t>Nasa</a:t>
              </a:r>
              <a:r>
                <a:rPr lang="en-US" dirty="0">
                  <a:solidFill>
                    <a:schemeClr val="bg1"/>
                  </a:solidFill>
                  <a:latin typeface="-apple-system"/>
                </a:rPr>
                <a:t> on </a:t>
              </a:r>
              <a:r>
                <a:rPr lang="en-US" dirty="0">
                  <a:solidFill>
                    <a:schemeClr val="bg1"/>
                  </a:solidFill>
                  <a:latin typeface="-apple-system"/>
                  <a:hlinkClick r:id="rId3">
                    <a:extLst>
                      <a:ext uri="{A12FA001-AC4F-418D-AE19-62706E023703}">
                        <ahyp:hlinkClr xmlns:ahyp="http://schemas.microsoft.com/office/drawing/2018/hyperlinkcolor" val="tx"/>
                      </a:ext>
                    </a:extLst>
                  </a:hlinkClick>
                </a:rPr>
                <a:t>Unsplash</a:t>
              </a:r>
              <a:endParaRPr lang="en-US" dirty="0">
                <a:solidFill>
                  <a:schemeClr val="bg1"/>
                </a:solidFill>
              </a:endParaRPr>
            </a:p>
          </p:txBody>
        </p:sp>
      </p:grpSp>
      <p:sp>
        <p:nvSpPr>
          <p:cNvPr id="7" name="Rectangle 6">
            <a:extLst>
              <a:ext uri="{FF2B5EF4-FFF2-40B4-BE49-F238E27FC236}">
                <a16:creationId xmlns:a16="http://schemas.microsoft.com/office/drawing/2014/main" id="{DD885A81-E9E6-F14D-BEEC-338777B267EB}"/>
              </a:ext>
            </a:extLst>
          </p:cNvPr>
          <p:cNvSpPr/>
          <p:nvPr/>
        </p:nvSpPr>
        <p:spPr>
          <a:xfrm>
            <a:off x="-1" y="-24276"/>
            <a:ext cx="8547653" cy="924453"/>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4000" b="1" dirty="0">
                <a:solidFill>
                  <a:schemeClr val="bg1"/>
                </a:solidFill>
              </a:rPr>
              <a:t>Fallacies of Distributed Computing</a:t>
            </a:r>
          </a:p>
        </p:txBody>
      </p:sp>
      <p:sp>
        <p:nvSpPr>
          <p:cNvPr id="8" name="Rectangle 7">
            <a:extLst>
              <a:ext uri="{FF2B5EF4-FFF2-40B4-BE49-F238E27FC236}">
                <a16:creationId xmlns:a16="http://schemas.microsoft.com/office/drawing/2014/main" id="{DD7B2BDD-37A6-CA4E-8950-607514C3E08D}"/>
              </a:ext>
            </a:extLst>
          </p:cNvPr>
          <p:cNvSpPr/>
          <p:nvPr/>
        </p:nvSpPr>
        <p:spPr>
          <a:xfrm>
            <a:off x="-1" y="1215772"/>
            <a:ext cx="5274366" cy="586523"/>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800" b="1" dirty="0">
                <a:solidFill>
                  <a:schemeClr val="bg1"/>
                </a:solidFill>
              </a:rPr>
              <a:t>The network is reliable</a:t>
            </a:r>
          </a:p>
        </p:txBody>
      </p:sp>
      <p:sp>
        <p:nvSpPr>
          <p:cNvPr id="11" name="Rectangle 10">
            <a:extLst>
              <a:ext uri="{FF2B5EF4-FFF2-40B4-BE49-F238E27FC236}">
                <a16:creationId xmlns:a16="http://schemas.microsoft.com/office/drawing/2014/main" id="{3EA40B43-022B-F847-BE71-A36DE67EB06B}"/>
              </a:ext>
            </a:extLst>
          </p:cNvPr>
          <p:cNvSpPr/>
          <p:nvPr/>
        </p:nvSpPr>
        <p:spPr>
          <a:xfrm>
            <a:off x="0" y="1969432"/>
            <a:ext cx="5274366" cy="586523"/>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800" b="1" dirty="0">
                <a:solidFill>
                  <a:schemeClr val="bg1"/>
                </a:solidFill>
              </a:rPr>
              <a:t>Latency is zero</a:t>
            </a:r>
          </a:p>
        </p:txBody>
      </p:sp>
      <p:sp>
        <p:nvSpPr>
          <p:cNvPr id="12" name="Rectangle 11">
            <a:extLst>
              <a:ext uri="{FF2B5EF4-FFF2-40B4-BE49-F238E27FC236}">
                <a16:creationId xmlns:a16="http://schemas.microsoft.com/office/drawing/2014/main" id="{1D4DDCE4-8C2E-ED42-AB46-BAABAB257156}"/>
              </a:ext>
            </a:extLst>
          </p:cNvPr>
          <p:cNvSpPr/>
          <p:nvPr/>
        </p:nvSpPr>
        <p:spPr>
          <a:xfrm>
            <a:off x="0" y="2724071"/>
            <a:ext cx="5274366" cy="586523"/>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800" b="1" dirty="0">
                <a:solidFill>
                  <a:schemeClr val="bg1"/>
                </a:solidFill>
              </a:rPr>
              <a:t>Bandwidth is infinite</a:t>
            </a:r>
          </a:p>
        </p:txBody>
      </p:sp>
      <p:sp>
        <p:nvSpPr>
          <p:cNvPr id="13" name="Rectangle 12">
            <a:extLst>
              <a:ext uri="{FF2B5EF4-FFF2-40B4-BE49-F238E27FC236}">
                <a16:creationId xmlns:a16="http://schemas.microsoft.com/office/drawing/2014/main" id="{39DE71B1-B1DC-9F4A-97E7-C98C12EDD032}"/>
              </a:ext>
            </a:extLst>
          </p:cNvPr>
          <p:cNvSpPr/>
          <p:nvPr/>
        </p:nvSpPr>
        <p:spPr>
          <a:xfrm>
            <a:off x="0" y="3478710"/>
            <a:ext cx="5274366" cy="586523"/>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800" b="1" dirty="0">
                <a:solidFill>
                  <a:schemeClr val="bg1"/>
                </a:solidFill>
              </a:rPr>
              <a:t>Topology does not change</a:t>
            </a:r>
          </a:p>
        </p:txBody>
      </p:sp>
      <p:sp>
        <p:nvSpPr>
          <p:cNvPr id="14" name="Rectangle 13">
            <a:extLst>
              <a:ext uri="{FF2B5EF4-FFF2-40B4-BE49-F238E27FC236}">
                <a16:creationId xmlns:a16="http://schemas.microsoft.com/office/drawing/2014/main" id="{15DC359D-53B3-6E44-A675-505CCAC1F37C}"/>
              </a:ext>
            </a:extLst>
          </p:cNvPr>
          <p:cNvSpPr/>
          <p:nvPr/>
        </p:nvSpPr>
        <p:spPr>
          <a:xfrm>
            <a:off x="-2" y="4223295"/>
            <a:ext cx="5274366" cy="586523"/>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800" b="1" dirty="0">
                <a:solidFill>
                  <a:schemeClr val="bg1"/>
                </a:solidFill>
              </a:rPr>
              <a:t>There is one administrator</a:t>
            </a:r>
          </a:p>
        </p:txBody>
      </p:sp>
      <p:sp>
        <p:nvSpPr>
          <p:cNvPr id="15" name="Rectangle 14">
            <a:extLst>
              <a:ext uri="{FF2B5EF4-FFF2-40B4-BE49-F238E27FC236}">
                <a16:creationId xmlns:a16="http://schemas.microsoft.com/office/drawing/2014/main" id="{79A2E563-379A-004F-B737-DA60EEF8ACBF}"/>
              </a:ext>
            </a:extLst>
          </p:cNvPr>
          <p:cNvSpPr/>
          <p:nvPr/>
        </p:nvSpPr>
        <p:spPr>
          <a:xfrm>
            <a:off x="0" y="4996849"/>
            <a:ext cx="5274366" cy="586523"/>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800" b="1" dirty="0">
                <a:solidFill>
                  <a:schemeClr val="bg1"/>
                </a:solidFill>
              </a:rPr>
              <a:t>Transport cost is zero</a:t>
            </a:r>
          </a:p>
        </p:txBody>
      </p:sp>
      <p:sp>
        <p:nvSpPr>
          <p:cNvPr id="16" name="Rectangle 15">
            <a:extLst>
              <a:ext uri="{FF2B5EF4-FFF2-40B4-BE49-F238E27FC236}">
                <a16:creationId xmlns:a16="http://schemas.microsoft.com/office/drawing/2014/main" id="{93845AF2-E11C-B94E-B84D-5F1C7444AEAC}"/>
              </a:ext>
            </a:extLst>
          </p:cNvPr>
          <p:cNvSpPr/>
          <p:nvPr/>
        </p:nvSpPr>
        <p:spPr>
          <a:xfrm>
            <a:off x="0" y="5741434"/>
            <a:ext cx="5274366" cy="586523"/>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800" b="1" dirty="0">
                <a:solidFill>
                  <a:schemeClr val="bg1"/>
                </a:solidFill>
              </a:rPr>
              <a:t>The network is homogeneous</a:t>
            </a:r>
          </a:p>
        </p:txBody>
      </p:sp>
    </p:spTree>
    <p:extLst>
      <p:ext uri="{BB962C8B-B14F-4D97-AF65-F5344CB8AC3E}">
        <p14:creationId xmlns:p14="http://schemas.microsoft.com/office/powerpoint/2010/main" val="278770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93C3D8-F259-3B4B-B10B-5698C2C1F23C}"/>
              </a:ext>
            </a:extLst>
          </p:cNvPr>
          <p:cNvSpPr/>
          <p:nvPr/>
        </p:nvSpPr>
        <p:spPr>
          <a:xfrm>
            <a:off x="1012558" y="3296774"/>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7" name="Rectangle 26">
            <a:extLst>
              <a:ext uri="{FF2B5EF4-FFF2-40B4-BE49-F238E27FC236}">
                <a16:creationId xmlns:a16="http://schemas.microsoft.com/office/drawing/2014/main" id="{9AB4BCDF-F917-724F-9E36-A649CBA62F84}"/>
              </a:ext>
            </a:extLst>
          </p:cNvPr>
          <p:cNvSpPr/>
          <p:nvPr/>
        </p:nvSpPr>
        <p:spPr>
          <a:xfrm>
            <a:off x="2284481" y="3746861"/>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 name="Rectangle 32">
            <a:extLst>
              <a:ext uri="{FF2B5EF4-FFF2-40B4-BE49-F238E27FC236}">
                <a16:creationId xmlns:a16="http://schemas.microsoft.com/office/drawing/2014/main" id="{3C0F55CA-3CF6-454F-BA82-4797A05EE6A1}"/>
              </a:ext>
            </a:extLst>
          </p:cNvPr>
          <p:cNvSpPr/>
          <p:nvPr/>
        </p:nvSpPr>
        <p:spPr>
          <a:xfrm>
            <a:off x="2767946" y="2290308"/>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 name="Rectangle 35">
            <a:extLst>
              <a:ext uri="{FF2B5EF4-FFF2-40B4-BE49-F238E27FC236}">
                <a16:creationId xmlns:a16="http://schemas.microsoft.com/office/drawing/2014/main" id="{F4077B5C-82C2-244C-B9B9-B52560553D4D}"/>
              </a:ext>
            </a:extLst>
          </p:cNvPr>
          <p:cNvSpPr/>
          <p:nvPr/>
        </p:nvSpPr>
        <p:spPr>
          <a:xfrm>
            <a:off x="3531467" y="3049418"/>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5" name="Straight Arrow Connector 44">
            <a:extLst>
              <a:ext uri="{FF2B5EF4-FFF2-40B4-BE49-F238E27FC236}">
                <a16:creationId xmlns:a16="http://schemas.microsoft.com/office/drawing/2014/main" id="{D937D8F5-3915-934B-9A2B-DC1A647C08FD}"/>
              </a:ext>
            </a:extLst>
          </p:cNvPr>
          <p:cNvCxnSpPr>
            <a:cxnSpLocks/>
            <a:stCxn id="2" idx="3"/>
            <a:endCxn id="33" idx="1"/>
          </p:cNvCxnSpPr>
          <p:nvPr/>
        </p:nvCxnSpPr>
        <p:spPr bwMode="gray">
          <a:xfrm flipV="1">
            <a:off x="1832614" y="2491526"/>
            <a:ext cx="935332" cy="1006466"/>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7BC2644-4B8D-4D44-ABDC-D7DB016C2157}"/>
              </a:ext>
            </a:extLst>
          </p:cNvPr>
          <p:cNvCxnSpPr>
            <a:cxnSpLocks/>
            <a:stCxn id="2" idx="3"/>
          </p:cNvCxnSpPr>
          <p:nvPr/>
        </p:nvCxnSpPr>
        <p:spPr bwMode="gray">
          <a:xfrm>
            <a:off x="1832614" y="3497992"/>
            <a:ext cx="488059" cy="450087"/>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B8A0C85-A83C-5C43-AD2D-4D439A81F9A7}"/>
              </a:ext>
            </a:extLst>
          </p:cNvPr>
          <p:cNvCxnSpPr>
            <a:cxnSpLocks/>
            <a:endCxn id="36" idx="1"/>
          </p:cNvCxnSpPr>
          <p:nvPr/>
        </p:nvCxnSpPr>
        <p:spPr bwMode="gray">
          <a:xfrm flipV="1">
            <a:off x="1796422" y="3250636"/>
            <a:ext cx="1735045" cy="247356"/>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7" name="Rectangle 226">
            <a:extLst>
              <a:ext uri="{FF2B5EF4-FFF2-40B4-BE49-F238E27FC236}">
                <a16:creationId xmlns:a16="http://schemas.microsoft.com/office/drawing/2014/main" id="{1C25A581-9940-D446-AE1B-F82255FC77C9}"/>
              </a:ext>
            </a:extLst>
          </p:cNvPr>
          <p:cNvSpPr/>
          <p:nvPr/>
        </p:nvSpPr>
        <p:spPr>
          <a:xfrm>
            <a:off x="2057288" y="4929932"/>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0" name="Rectangle 229">
            <a:extLst>
              <a:ext uri="{FF2B5EF4-FFF2-40B4-BE49-F238E27FC236}">
                <a16:creationId xmlns:a16="http://schemas.microsoft.com/office/drawing/2014/main" id="{E099615E-DA7F-7047-B3B3-A611102DA620}"/>
              </a:ext>
            </a:extLst>
          </p:cNvPr>
          <p:cNvSpPr/>
          <p:nvPr/>
        </p:nvSpPr>
        <p:spPr>
          <a:xfrm>
            <a:off x="4019088" y="5821069"/>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3" name="Rectangle 232">
            <a:extLst>
              <a:ext uri="{FF2B5EF4-FFF2-40B4-BE49-F238E27FC236}">
                <a16:creationId xmlns:a16="http://schemas.microsoft.com/office/drawing/2014/main" id="{3A82ACCA-9AFB-BC4F-80A3-C210E1C9A9EA}"/>
              </a:ext>
            </a:extLst>
          </p:cNvPr>
          <p:cNvSpPr/>
          <p:nvPr/>
        </p:nvSpPr>
        <p:spPr>
          <a:xfrm>
            <a:off x="5083500" y="3501643"/>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6" name="Rectangle 235">
            <a:extLst>
              <a:ext uri="{FF2B5EF4-FFF2-40B4-BE49-F238E27FC236}">
                <a16:creationId xmlns:a16="http://schemas.microsoft.com/office/drawing/2014/main" id="{E08AD70C-7DBF-6945-876C-5460479011D2}"/>
              </a:ext>
            </a:extLst>
          </p:cNvPr>
          <p:cNvSpPr/>
          <p:nvPr/>
        </p:nvSpPr>
        <p:spPr>
          <a:xfrm>
            <a:off x="4896840" y="4962464"/>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238" name="Straight Arrow Connector 237">
            <a:extLst>
              <a:ext uri="{FF2B5EF4-FFF2-40B4-BE49-F238E27FC236}">
                <a16:creationId xmlns:a16="http://schemas.microsoft.com/office/drawing/2014/main" id="{88EEFFAE-A0FA-364D-93FF-96BF82DD87C9}"/>
              </a:ext>
            </a:extLst>
          </p:cNvPr>
          <p:cNvCxnSpPr>
            <a:cxnSpLocks/>
            <a:stCxn id="227" idx="3"/>
            <a:endCxn id="233" idx="1"/>
          </p:cNvCxnSpPr>
          <p:nvPr/>
        </p:nvCxnSpPr>
        <p:spPr bwMode="gray">
          <a:xfrm flipV="1">
            <a:off x="2877344" y="3702861"/>
            <a:ext cx="2206156" cy="1428289"/>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D9A76F73-5C7E-314C-9957-1A0CC0C640DC}"/>
              </a:ext>
            </a:extLst>
          </p:cNvPr>
          <p:cNvCxnSpPr>
            <a:cxnSpLocks/>
            <a:stCxn id="227" idx="3"/>
          </p:cNvCxnSpPr>
          <p:nvPr/>
        </p:nvCxnSpPr>
        <p:spPr bwMode="gray">
          <a:xfrm>
            <a:off x="2877344" y="5131150"/>
            <a:ext cx="1177936" cy="891137"/>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10E82B98-32A2-5048-A58F-37EEE98684E9}"/>
              </a:ext>
            </a:extLst>
          </p:cNvPr>
          <p:cNvCxnSpPr>
            <a:cxnSpLocks/>
            <a:endCxn id="236" idx="1"/>
          </p:cNvCxnSpPr>
          <p:nvPr/>
        </p:nvCxnSpPr>
        <p:spPr bwMode="gray">
          <a:xfrm>
            <a:off x="2841152" y="5131150"/>
            <a:ext cx="2055688" cy="32532"/>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985CE405-E797-A147-8613-156FE2E86779}"/>
              </a:ext>
            </a:extLst>
          </p:cNvPr>
          <p:cNvSpPr/>
          <p:nvPr/>
        </p:nvSpPr>
        <p:spPr>
          <a:xfrm>
            <a:off x="2966142" y="1382516"/>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5" name="Rectangle 244">
            <a:extLst>
              <a:ext uri="{FF2B5EF4-FFF2-40B4-BE49-F238E27FC236}">
                <a16:creationId xmlns:a16="http://schemas.microsoft.com/office/drawing/2014/main" id="{82B2D213-7774-F640-8E05-48E34442D57E}"/>
              </a:ext>
            </a:extLst>
          </p:cNvPr>
          <p:cNvSpPr/>
          <p:nvPr/>
        </p:nvSpPr>
        <p:spPr>
          <a:xfrm>
            <a:off x="5508358" y="1717791"/>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8" name="Rectangle 247">
            <a:extLst>
              <a:ext uri="{FF2B5EF4-FFF2-40B4-BE49-F238E27FC236}">
                <a16:creationId xmlns:a16="http://schemas.microsoft.com/office/drawing/2014/main" id="{CFB2F571-7DE5-3C43-A59C-B44BD7168005}"/>
              </a:ext>
            </a:extLst>
          </p:cNvPr>
          <p:cNvSpPr/>
          <p:nvPr/>
        </p:nvSpPr>
        <p:spPr>
          <a:xfrm>
            <a:off x="6003784" y="140636"/>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51" name="Rectangle 250">
            <a:extLst>
              <a:ext uri="{FF2B5EF4-FFF2-40B4-BE49-F238E27FC236}">
                <a16:creationId xmlns:a16="http://schemas.microsoft.com/office/drawing/2014/main" id="{F88FA0FA-C942-B24F-8146-44602AF1C63B}"/>
              </a:ext>
            </a:extLst>
          </p:cNvPr>
          <p:cNvSpPr/>
          <p:nvPr/>
        </p:nvSpPr>
        <p:spPr>
          <a:xfrm>
            <a:off x="6638311" y="1100786"/>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253" name="Straight Arrow Connector 252">
            <a:extLst>
              <a:ext uri="{FF2B5EF4-FFF2-40B4-BE49-F238E27FC236}">
                <a16:creationId xmlns:a16="http://schemas.microsoft.com/office/drawing/2014/main" id="{50838545-903C-C345-8C9A-2C85F29D484C}"/>
              </a:ext>
            </a:extLst>
          </p:cNvPr>
          <p:cNvCxnSpPr>
            <a:cxnSpLocks/>
            <a:stCxn id="242" idx="3"/>
            <a:endCxn id="248" idx="1"/>
          </p:cNvCxnSpPr>
          <p:nvPr/>
        </p:nvCxnSpPr>
        <p:spPr bwMode="gray">
          <a:xfrm flipV="1">
            <a:off x="3786198" y="341854"/>
            <a:ext cx="2217586" cy="124188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173E5619-F882-204C-B0A3-2641BE9B4DEC}"/>
              </a:ext>
            </a:extLst>
          </p:cNvPr>
          <p:cNvCxnSpPr>
            <a:cxnSpLocks/>
            <a:stCxn id="242" idx="3"/>
          </p:cNvCxnSpPr>
          <p:nvPr/>
        </p:nvCxnSpPr>
        <p:spPr bwMode="gray">
          <a:xfrm>
            <a:off x="3786198" y="1583734"/>
            <a:ext cx="1758352" cy="335275"/>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BE429700-E865-4847-A5FD-FB5D7D1F8F0E}"/>
              </a:ext>
            </a:extLst>
          </p:cNvPr>
          <p:cNvCxnSpPr>
            <a:cxnSpLocks/>
            <a:endCxn id="251" idx="1"/>
          </p:cNvCxnSpPr>
          <p:nvPr/>
        </p:nvCxnSpPr>
        <p:spPr bwMode="gray">
          <a:xfrm flipV="1">
            <a:off x="3750006" y="1302004"/>
            <a:ext cx="2888305" cy="28173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98C7C5A7-BF0E-F44B-816F-551BB7CFF1EC}"/>
              </a:ext>
            </a:extLst>
          </p:cNvPr>
          <p:cNvSpPr/>
          <p:nvPr/>
        </p:nvSpPr>
        <p:spPr>
          <a:xfrm>
            <a:off x="4178046" y="2325984"/>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0" name="Rectangle 259">
            <a:extLst>
              <a:ext uri="{FF2B5EF4-FFF2-40B4-BE49-F238E27FC236}">
                <a16:creationId xmlns:a16="http://schemas.microsoft.com/office/drawing/2014/main" id="{5B184AD0-76F3-4641-8BE2-FEE3F650665D}"/>
              </a:ext>
            </a:extLst>
          </p:cNvPr>
          <p:cNvSpPr/>
          <p:nvPr/>
        </p:nvSpPr>
        <p:spPr>
          <a:xfrm>
            <a:off x="6357288" y="3117696"/>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3" name="Rectangle 262">
            <a:extLst>
              <a:ext uri="{FF2B5EF4-FFF2-40B4-BE49-F238E27FC236}">
                <a16:creationId xmlns:a16="http://schemas.microsoft.com/office/drawing/2014/main" id="{1B5329BC-C870-E74D-A2C7-876BCC8063FA}"/>
              </a:ext>
            </a:extLst>
          </p:cNvPr>
          <p:cNvSpPr/>
          <p:nvPr/>
        </p:nvSpPr>
        <p:spPr>
          <a:xfrm>
            <a:off x="7419494" y="1844054"/>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6" name="Rectangle 265">
            <a:extLst>
              <a:ext uri="{FF2B5EF4-FFF2-40B4-BE49-F238E27FC236}">
                <a16:creationId xmlns:a16="http://schemas.microsoft.com/office/drawing/2014/main" id="{532CF1DD-19E0-4543-BDFB-1F709C0A0A24}"/>
              </a:ext>
            </a:extLst>
          </p:cNvPr>
          <p:cNvSpPr/>
          <p:nvPr/>
        </p:nvSpPr>
        <p:spPr>
          <a:xfrm>
            <a:off x="7671686" y="2669344"/>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268" name="Straight Arrow Connector 267">
            <a:extLst>
              <a:ext uri="{FF2B5EF4-FFF2-40B4-BE49-F238E27FC236}">
                <a16:creationId xmlns:a16="http://schemas.microsoft.com/office/drawing/2014/main" id="{8C7B9659-CA2F-F04C-B2E1-80CAB371B559}"/>
              </a:ext>
            </a:extLst>
          </p:cNvPr>
          <p:cNvCxnSpPr>
            <a:cxnSpLocks/>
            <a:stCxn id="257" idx="3"/>
            <a:endCxn id="263" idx="1"/>
          </p:cNvCxnSpPr>
          <p:nvPr/>
        </p:nvCxnSpPr>
        <p:spPr bwMode="gray">
          <a:xfrm flipV="1">
            <a:off x="4998102" y="2045272"/>
            <a:ext cx="2421392" cy="48193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31C9E894-D5B8-4945-9C13-2955008A5F0C}"/>
              </a:ext>
            </a:extLst>
          </p:cNvPr>
          <p:cNvCxnSpPr>
            <a:cxnSpLocks/>
            <a:stCxn id="257" idx="3"/>
          </p:cNvCxnSpPr>
          <p:nvPr/>
        </p:nvCxnSpPr>
        <p:spPr bwMode="gray">
          <a:xfrm>
            <a:off x="4998102" y="2527202"/>
            <a:ext cx="1395378" cy="791712"/>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BDC8AA-DA60-1648-83F1-0CCCB74E5BF9}"/>
              </a:ext>
            </a:extLst>
          </p:cNvPr>
          <p:cNvCxnSpPr>
            <a:cxnSpLocks/>
            <a:endCxn id="266" idx="1"/>
          </p:cNvCxnSpPr>
          <p:nvPr/>
        </p:nvCxnSpPr>
        <p:spPr bwMode="gray">
          <a:xfrm>
            <a:off x="4961910" y="2527202"/>
            <a:ext cx="2709776" cy="34336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D5482ECB-4BFF-5B41-B891-E2BDCA28B0DC}"/>
              </a:ext>
            </a:extLst>
          </p:cNvPr>
          <p:cNvSpPr/>
          <p:nvPr/>
        </p:nvSpPr>
        <p:spPr>
          <a:xfrm>
            <a:off x="6059267" y="4385043"/>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0" name="Rectangle 289">
            <a:extLst>
              <a:ext uri="{FF2B5EF4-FFF2-40B4-BE49-F238E27FC236}">
                <a16:creationId xmlns:a16="http://schemas.microsoft.com/office/drawing/2014/main" id="{82A2056B-1B76-C940-B8AD-89E60DC3CFA6}"/>
              </a:ext>
            </a:extLst>
          </p:cNvPr>
          <p:cNvSpPr/>
          <p:nvPr/>
        </p:nvSpPr>
        <p:spPr>
          <a:xfrm>
            <a:off x="7370288" y="6236024"/>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3" name="Rectangle 292">
            <a:extLst>
              <a:ext uri="{FF2B5EF4-FFF2-40B4-BE49-F238E27FC236}">
                <a16:creationId xmlns:a16="http://schemas.microsoft.com/office/drawing/2014/main" id="{D09972FA-354E-0A47-A322-0B233861A56D}"/>
              </a:ext>
            </a:extLst>
          </p:cNvPr>
          <p:cNvSpPr/>
          <p:nvPr/>
        </p:nvSpPr>
        <p:spPr>
          <a:xfrm>
            <a:off x="7865714" y="4658869"/>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6" name="Rectangle 295">
            <a:extLst>
              <a:ext uri="{FF2B5EF4-FFF2-40B4-BE49-F238E27FC236}">
                <a16:creationId xmlns:a16="http://schemas.microsoft.com/office/drawing/2014/main" id="{EA9DA8C1-5D82-FD44-8886-5B49D512D5DF}"/>
              </a:ext>
            </a:extLst>
          </p:cNvPr>
          <p:cNvSpPr/>
          <p:nvPr/>
        </p:nvSpPr>
        <p:spPr>
          <a:xfrm>
            <a:off x="8500241" y="5619019"/>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298" name="Straight Arrow Connector 297">
            <a:extLst>
              <a:ext uri="{FF2B5EF4-FFF2-40B4-BE49-F238E27FC236}">
                <a16:creationId xmlns:a16="http://schemas.microsoft.com/office/drawing/2014/main" id="{02BD402D-605A-8B4C-B6F7-B648C9478947}"/>
              </a:ext>
            </a:extLst>
          </p:cNvPr>
          <p:cNvCxnSpPr>
            <a:cxnSpLocks/>
            <a:stCxn id="287" idx="3"/>
            <a:endCxn id="293" idx="1"/>
          </p:cNvCxnSpPr>
          <p:nvPr/>
        </p:nvCxnSpPr>
        <p:spPr bwMode="gray">
          <a:xfrm>
            <a:off x="6879323" y="4586261"/>
            <a:ext cx="986391" cy="273826"/>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445BE6AB-2563-5E46-876C-3790C6586BE3}"/>
              </a:ext>
            </a:extLst>
          </p:cNvPr>
          <p:cNvCxnSpPr>
            <a:cxnSpLocks/>
            <a:stCxn id="287" idx="3"/>
          </p:cNvCxnSpPr>
          <p:nvPr/>
        </p:nvCxnSpPr>
        <p:spPr bwMode="gray">
          <a:xfrm>
            <a:off x="6879323" y="4586261"/>
            <a:ext cx="527157" cy="1850981"/>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E4BC5CC1-DACC-1141-A845-4DFDE163CCF1}"/>
              </a:ext>
            </a:extLst>
          </p:cNvPr>
          <p:cNvCxnSpPr>
            <a:cxnSpLocks/>
            <a:endCxn id="296" idx="1"/>
          </p:cNvCxnSpPr>
          <p:nvPr/>
        </p:nvCxnSpPr>
        <p:spPr bwMode="gray">
          <a:xfrm>
            <a:off x="6843131" y="4586261"/>
            <a:ext cx="1657110" cy="1233976"/>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75FA4987-E899-3849-9E7A-68D9FD62E6DD}"/>
              </a:ext>
            </a:extLst>
          </p:cNvPr>
          <p:cNvSpPr/>
          <p:nvPr/>
        </p:nvSpPr>
        <p:spPr>
          <a:xfrm>
            <a:off x="8035841" y="3973924"/>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5" name="Rectangle 304">
            <a:extLst>
              <a:ext uri="{FF2B5EF4-FFF2-40B4-BE49-F238E27FC236}">
                <a16:creationId xmlns:a16="http://schemas.microsoft.com/office/drawing/2014/main" id="{E354AC25-C4C4-C14A-93F7-FF9594B8F144}"/>
              </a:ext>
            </a:extLst>
          </p:cNvPr>
          <p:cNvSpPr/>
          <p:nvPr/>
        </p:nvSpPr>
        <p:spPr>
          <a:xfrm>
            <a:off x="9366153" y="4805498"/>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8" name="Rectangle 307">
            <a:extLst>
              <a:ext uri="{FF2B5EF4-FFF2-40B4-BE49-F238E27FC236}">
                <a16:creationId xmlns:a16="http://schemas.microsoft.com/office/drawing/2014/main" id="{CB095C94-52F5-F545-ACEF-C7755829F98C}"/>
              </a:ext>
            </a:extLst>
          </p:cNvPr>
          <p:cNvSpPr/>
          <p:nvPr/>
        </p:nvSpPr>
        <p:spPr>
          <a:xfrm>
            <a:off x="9861579" y="3228343"/>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1" name="Rectangle 310">
            <a:extLst>
              <a:ext uri="{FF2B5EF4-FFF2-40B4-BE49-F238E27FC236}">
                <a16:creationId xmlns:a16="http://schemas.microsoft.com/office/drawing/2014/main" id="{CE6D4B77-6658-AA4A-829D-C161B88442EA}"/>
              </a:ext>
            </a:extLst>
          </p:cNvPr>
          <p:cNvSpPr/>
          <p:nvPr/>
        </p:nvSpPr>
        <p:spPr>
          <a:xfrm>
            <a:off x="10496106" y="4188493"/>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313" name="Straight Arrow Connector 312">
            <a:extLst>
              <a:ext uri="{FF2B5EF4-FFF2-40B4-BE49-F238E27FC236}">
                <a16:creationId xmlns:a16="http://schemas.microsoft.com/office/drawing/2014/main" id="{969F735E-C6D3-BC47-8418-C4819F5DBA72}"/>
              </a:ext>
            </a:extLst>
          </p:cNvPr>
          <p:cNvCxnSpPr>
            <a:cxnSpLocks/>
            <a:stCxn id="302" idx="3"/>
            <a:endCxn id="308" idx="1"/>
          </p:cNvCxnSpPr>
          <p:nvPr/>
        </p:nvCxnSpPr>
        <p:spPr bwMode="gray">
          <a:xfrm flipV="1">
            <a:off x="8855897" y="3429561"/>
            <a:ext cx="1005682" cy="745581"/>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0D161B95-1F71-7149-836B-F1AC657BEBC8}"/>
              </a:ext>
            </a:extLst>
          </p:cNvPr>
          <p:cNvCxnSpPr>
            <a:cxnSpLocks/>
            <a:stCxn id="302" idx="3"/>
          </p:cNvCxnSpPr>
          <p:nvPr/>
        </p:nvCxnSpPr>
        <p:spPr bwMode="gray">
          <a:xfrm>
            <a:off x="8855897" y="4175142"/>
            <a:ext cx="546448" cy="831574"/>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F1C4AF04-BB79-CD44-9259-E50DC88436C3}"/>
              </a:ext>
            </a:extLst>
          </p:cNvPr>
          <p:cNvCxnSpPr>
            <a:cxnSpLocks/>
            <a:endCxn id="311" idx="1"/>
          </p:cNvCxnSpPr>
          <p:nvPr/>
        </p:nvCxnSpPr>
        <p:spPr bwMode="gray">
          <a:xfrm>
            <a:off x="8819705" y="4175142"/>
            <a:ext cx="1676401" cy="214569"/>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233100F0-1E8E-E04C-8BC8-BEA92913615C}"/>
              </a:ext>
            </a:extLst>
          </p:cNvPr>
          <p:cNvSpPr/>
          <p:nvPr/>
        </p:nvSpPr>
        <p:spPr>
          <a:xfrm>
            <a:off x="8649578" y="2124765"/>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0" name="Rectangle 319">
            <a:extLst>
              <a:ext uri="{FF2B5EF4-FFF2-40B4-BE49-F238E27FC236}">
                <a16:creationId xmlns:a16="http://schemas.microsoft.com/office/drawing/2014/main" id="{3A55D459-1C80-7C4A-AD53-150A8D820A5A}"/>
              </a:ext>
            </a:extLst>
          </p:cNvPr>
          <p:cNvSpPr/>
          <p:nvPr/>
        </p:nvSpPr>
        <p:spPr>
          <a:xfrm>
            <a:off x="9797807" y="2532251"/>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3" name="Rectangle 322">
            <a:extLst>
              <a:ext uri="{FF2B5EF4-FFF2-40B4-BE49-F238E27FC236}">
                <a16:creationId xmlns:a16="http://schemas.microsoft.com/office/drawing/2014/main" id="{A53639D9-431E-CB40-A8E2-6003213AA135}"/>
              </a:ext>
            </a:extLst>
          </p:cNvPr>
          <p:cNvSpPr/>
          <p:nvPr/>
        </p:nvSpPr>
        <p:spPr>
          <a:xfrm>
            <a:off x="10186209" y="1261014"/>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6" name="Rectangle 325">
            <a:extLst>
              <a:ext uri="{FF2B5EF4-FFF2-40B4-BE49-F238E27FC236}">
                <a16:creationId xmlns:a16="http://schemas.microsoft.com/office/drawing/2014/main" id="{9D42F051-1E8C-AA47-A5A6-D99AA3CD2C18}"/>
              </a:ext>
            </a:extLst>
          </p:cNvPr>
          <p:cNvSpPr/>
          <p:nvPr/>
        </p:nvSpPr>
        <p:spPr>
          <a:xfrm>
            <a:off x="10207835" y="1850102"/>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328" name="Straight Arrow Connector 327">
            <a:extLst>
              <a:ext uri="{FF2B5EF4-FFF2-40B4-BE49-F238E27FC236}">
                <a16:creationId xmlns:a16="http://schemas.microsoft.com/office/drawing/2014/main" id="{B250333D-533C-E040-B822-71DFDC13C398}"/>
              </a:ext>
            </a:extLst>
          </p:cNvPr>
          <p:cNvCxnSpPr>
            <a:cxnSpLocks/>
            <a:stCxn id="317" idx="3"/>
            <a:endCxn id="323" idx="1"/>
          </p:cNvCxnSpPr>
          <p:nvPr/>
        </p:nvCxnSpPr>
        <p:spPr bwMode="gray">
          <a:xfrm flipV="1">
            <a:off x="9469634" y="1462232"/>
            <a:ext cx="716575" cy="863751"/>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4678DCCE-B248-2D40-8630-58FAB3457255}"/>
              </a:ext>
            </a:extLst>
          </p:cNvPr>
          <p:cNvCxnSpPr>
            <a:cxnSpLocks/>
            <a:stCxn id="317" idx="3"/>
          </p:cNvCxnSpPr>
          <p:nvPr/>
        </p:nvCxnSpPr>
        <p:spPr bwMode="gray">
          <a:xfrm>
            <a:off x="9469634" y="2325983"/>
            <a:ext cx="364365" cy="407486"/>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CB5D8F5E-7D78-2E46-AF93-BAB1AA1E0BED}"/>
              </a:ext>
            </a:extLst>
          </p:cNvPr>
          <p:cNvCxnSpPr>
            <a:cxnSpLocks/>
            <a:endCxn id="326" idx="1"/>
          </p:cNvCxnSpPr>
          <p:nvPr/>
        </p:nvCxnSpPr>
        <p:spPr bwMode="gray">
          <a:xfrm flipV="1">
            <a:off x="9433442" y="2051320"/>
            <a:ext cx="774393" cy="274663"/>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2" name="Rectangle 331">
            <a:extLst>
              <a:ext uri="{FF2B5EF4-FFF2-40B4-BE49-F238E27FC236}">
                <a16:creationId xmlns:a16="http://schemas.microsoft.com/office/drawing/2014/main" id="{A9200E5C-6A56-154F-8D90-4AD791E917BA}"/>
              </a:ext>
            </a:extLst>
          </p:cNvPr>
          <p:cNvSpPr/>
          <p:nvPr/>
        </p:nvSpPr>
        <p:spPr>
          <a:xfrm>
            <a:off x="7507573" y="460222"/>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5" name="Rectangle 334">
            <a:extLst>
              <a:ext uri="{FF2B5EF4-FFF2-40B4-BE49-F238E27FC236}">
                <a16:creationId xmlns:a16="http://schemas.microsoft.com/office/drawing/2014/main" id="{7A634356-2CD4-0749-AB3F-EF755D8DAAC9}"/>
              </a:ext>
            </a:extLst>
          </p:cNvPr>
          <p:cNvSpPr/>
          <p:nvPr/>
        </p:nvSpPr>
        <p:spPr>
          <a:xfrm>
            <a:off x="8837885" y="1291796"/>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8" name="Rectangle 337">
            <a:extLst>
              <a:ext uri="{FF2B5EF4-FFF2-40B4-BE49-F238E27FC236}">
                <a16:creationId xmlns:a16="http://schemas.microsoft.com/office/drawing/2014/main" id="{8A651954-FCF3-0A4D-9044-636278FBAAC8}"/>
              </a:ext>
            </a:extLst>
          </p:cNvPr>
          <p:cNvSpPr/>
          <p:nvPr/>
        </p:nvSpPr>
        <p:spPr>
          <a:xfrm>
            <a:off x="9292644" y="73488"/>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1" name="Rectangle 340">
            <a:extLst>
              <a:ext uri="{FF2B5EF4-FFF2-40B4-BE49-F238E27FC236}">
                <a16:creationId xmlns:a16="http://schemas.microsoft.com/office/drawing/2014/main" id="{86B4CA4B-5124-4443-994B-EF6881FE3400}"/>
              </a:ext>
            </a:extLst>
          </p:cNvPr>
          <p:cNvSpPr/>
          <p:nvPr/>
        </p:nvSpPr>
        <p:spPr>
          <a:xfrm>
            <a:off x="11006265" y="456618"/>
            <a:ext cx="820056" cy="40243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343" name="Straight Arrow Connector 342">
            <a:extLst>
              <a:ext uri="{FF2B5EF4-FFF2-40B4-BE49-F238E27FC236}">
                <a16:creationId xmlns:a16="http://schemas.microsoft.com/office/drawing/2014/main" id="{510FDEB9-536A-A54F-A0D4-076A7B0640E7}"/>
              </a:ext>
            </a:extLst>
          </p:cNvPr>
          <p:cNvCxnSpPr>
            <a:cxnSpLocks/>
            <a:stCxn id="332" idx="3"/>
            <a:endCxn id="338" idx="1"/>
          </p:cNvCxnSpPr>
          <p:nvPr/>
        </p:nvCxnSpPr>
        <p:spPr bwMode="gray">
          <a:xfrm flipV="1">
            <a:off x="8327629" y="274706"/>
            <a:ext cx="965015" cy="386734"/>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5BE75DF8-3081-004E-B725-002EF3DB3534}"/>
              </a:ext>
            </a:extLst>
          </p:cNvPr>
          <p:cNvCxnSpPr>
            <a:cxnSpLocks/>
            <a:stCxn id="332" idx="3"/>
          </p:cNvCxnSpPr>
          <p:nvPr/>
        </p:nvCxnSpPr>
        <p:spPr bwMode="gray">
          <a:xfrm>
            <a:off x="8327629" y="661440"/>
            <a:ext cx="546448" cy="831574"/>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84F9A8F6-297C-9545-B63E-DAD3381F2008}"/>
              </a:ext>
            </a:extLst>
          </p:cNvPr>
          <p:cNvCxnSpPr>
            <a:cxnSpLocks/>
            <a:endCxn id="341" idx="1"/>
          </p:cNvCxnSpPr>
          <p:nvPr/>
        </p:nvCxnSpPr>
        <p:spPr bwMode="gray">
          <a:xfrm flipV="1">
            <a:off x="8291437" y="657836"/>
            <a:ext cx="2714828" cy="3604"/>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BC1687D-E1FD-1248-9AFF-36B1A1DB749D}"/>
              </a:ext>
            </a:extLst>
          </p:cNvPr>
          <p:cNvCxnSpPr>
            <a:cxnSpLocks/>
            <a:stCxn id="2" idx="0"/>
            <a:endCxn id="242" idx="1"/>
          </p:cNvCxnSpPr>
          <p:nvPr/>
        </p:nvCxnSpPr>
        <p:spPr bwMode="gray">
          <a:xfrm flipV="1">
            <a:off x="1422586" y="1583734"/>
            <a:ext cx="1543556" cy="171304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8A950D03-03B5-0F42-AFBC-6FB8533C20E9}"/>
              </a:ext>
            </a:extLst>
          </p:cNvPr>
          <p:cNvCxnSpPr>
            <a:cxnSpLocks/>
            <a:stCxn id="33" idx="3"/>
          </p:cNvCxnSpPr>
          <p:nvPr/>
        </p:nvCxnSpPr>
        <p:spPr bwMode="gray">
          <a:xfrm>
            <a:off x="3588002" y="2491526"/>
            <a:ext cx="626236" cy="35676"/>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8F5848A9-3BBB-9148-B6F6-433C3211D8A5}"/>
              </a:ext>
            </a:extLst>
          </p:cNvPr>
          <p:cNvCxnSpPr>
            <a:cxnSpLocks/>
            <a:stCxn id="33" idx="2"/>
            <a:endCxn id="36" idx="0"/>
          </p:cNvCxnSpPr>
          <p:nvPr/>
        </p:nvCxnSpPr>
        <p:spPr bwMode="gray">
          <a:xfrm>
            <a:off x="3177974" y="2692744"/>
            <a:ext cx="763521" cy="356674"/>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072CD171-6FFB-CA4A-88A3-D795FFCADF48}"/>
              </a:ext>
            </a:extLst>
          </p:cNvPr>
          <p:cNvCxnSpPr>
            <a:cxnSpLocks/>
            <a:stCxn id="242" idx="2"/>
            <a:endCxn id="257" idx="0"/>
          </p:cNvCxnSpPr>
          <p:nvPr/>
        </p:nvCxnSpPr>
        <p:spPr bwMode="gray">
          <a:xfrm>
            <a:off x="3376170" y="1784952"/>
            <a:ext cx="1211904" cy="541032"/>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B7BC0F01-A663-F245-928C-F49EE4207798}"/>
              </a:ext>
            </a:extLst>
          </p:cNvPr>
          <p:cNvCxnSpPr>
            <a:cxnSpLocks/>
            <a:stCxn id="27" idx="2"/>
            <a:endCxn id="227" idx="0"/>
          </p:cNvCxnSpPr>
          <p:nvPr/>
        </p:nvCxnSpPr>
        <p:spPr bwMode="gray">
          <a:xfrm flipH="1">
            <a:off x="2467316" y="4149297"/>
            <a:ext cx="227193" cy="780635"/>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277C9EE7-B6E0-BE45-9D10-2C6959998A3C}"/>
              </a:ext>
            </a:extLst>
          </p:cNvPr>
          <p:cNvCxnSpPr>
            <a:cxnSpLocks/>
            <a:stCxn id="27" idx="3"/>
          </p:cNvCxnSpPr>
          <p:nvPr/>
        </p:nvCxnSpPr>
        <p:spPr bwMode="gray">
          <a:xfrm>
            <a:off x="3104537" y="3948079"/>
            <a:ext cx="2990922" cy="638182"/>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637C32F2-69BD-F34F-B1E7-ED5294C40859}"/>
              </a:ext>
            </a:extLst>
          </p:cNvPr>
          <p:cNvCxnSpPr>
            <a:cxnSpLocks/>
          </p:cNvCxnSpPr>
          <p:nvPr/>
        </p:nvCxnSpPr>
        <p:spPr bwMode="gray">
          <a:xfrm>
            <a:off x="5867364" y="3702861"/>
            <a:ext cx="2204669" cy="472281"/>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804BA9C-2F54-8D42-B991-E1336E1A5594}"/>
              </a:ext>
            </a:extLst>
          </p:cNvPr>
          <p:cNvCxnSpPr>
            <a:stCxn id="251" idx="3"/>
            <a:endCxn id="317" idx="0"/>
          </p:cNvCxnSpPr>
          <p:nvPr/>
        </p:nvCxnSpPr>
        <p:spPr bwMode="gray">
          <a:xfrm>
            <a:off x="7458367" y="1302004"/>
            <a:ext cx="1601239" cy="822761"/>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BB6A4020-7C80-1746-817B-45BEBB56B482}"/>
              </a:ext>
            </a:extLst>
          </p:cNvPr>
          <p:cNvCxnSpPr>
            <a:cxnSpLocks/>
            <a:stCxn id="248" idx="3"/>
          </p:cNvCxnSpPr>
          <p:nvPr/>
        </p:nvCxnSpPr>
        <p:spPr bwMode="gray">
          <a:xfrm>
            <a:off x="6823840" y="341854"/>
            <a:ext cx="719925" cy="319586"/>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273FE55-56DF-B74D-BF0B-6E690994DF89}"/>
              </a:ext>
            </a:extLst>
          </p:cNvPr>
          <p:cNvCxnSpPr>
            <a:cxnSpLocks/>
            <a:stCxn id="248" idx="2"/>
          </p:cNvCxnSpPr>
          <p:nvPr/>
        </p:nvCxnSpPr>
        <p:spPr bwMode="gray">
          <a:xfrm>
            <a:off x="6413812" y="543072"/>
            <a:ext cx="634527" cy="634497"/>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5F3CE4C8-26EC-E842-9863-F2243FD1AA27}"/>
              </a:ext>
            </a:extLst>
          </p:cNvPr>
          <p:cNvCxnSpPr>
            <a:cxnSpLocks/>
            <a:stCxn id="245" idx="3"/>
          </p:cNvCxnSpPr>
          <p:nvPr/>
        </p:nvCxnSpPr>
        <p:spPr bwMode="gray">
          <a:xfrm flipV="1">
            <a:off x="6328414" y="1493014"/>
            <a:ext cx="2545663" cy="425995"/>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4A52B314-3664-5046-861A-5A8455A8ED93}"/>
              </a:ext>
            </a:extLst>
          </p:cNvPr>
          <p:cNvCxnSpPr>
            <a:stCxn id="257" idx="2"/>
            <a:endCxn id="233" idx="0"/>
          </p:cNvCxnSpPr>
          <p:nvPr/>
        </p:nvCxnSpPr>
        <p:spPr bwMode="gray">
          <a:xfrm>
            <a:off x="4588074" y="2728420"/>
            <a:ext cx="905454" cy="773223"/>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21C82FC5-C611-FA46-92A9-9E922DB5A2A4}"/>
              </a:ext>
            </a:extLst>
          </p:cNvPr>
          <p:cNvCxnSpPr>
            <a:cxnSpLocks/>
          </p:cNvCxnSpPr>
          <p:nvPr/>
        </p:nvCxnSpPr>
        <p:spPr bwMode="gray">
          <a:xfrm>
            <a:off x="7141152" y="3318914"/>
            <a:ext cx="2756619" cy="110647"/>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DE94636C-B91A-D947-ACBD-F82166CD72FC}"/>
              </a:ext>
            </a:extLst>
          </p:cNvPr>
          <p:cNvCxnSpPr>
            <a:stCxn id="230" idx="3"/>
            <a:endCxn id="236" idx="2"/>
          </p:cNvCxnSpPr>
          <p:nvPr/>
        </p:nvCxnSpPr>
        <p:spPr bwMode="gray">
          <a:xfrm flipV="1">
            <a:off x="4839144" y="5364900"/>
            <a:ext cx="467724" cy="657387"/>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AAA464CA-C286-9F41-AE35-3002E3E60D04}"/>
              </a:ext>
            </a:extLst>
          </p:cNvPr>
          <p:cNvCxnSpPr>
            <a:cxnSpLocks/>
            <a:stCxn id="236" idx="3"/>
          </p:cNvCxnSpPr>
          <p:nvPr/>
        </p:nvCxnSpPr>
        <p:spPr bwMode="gray">
          <a:xfrm>
            <a:off x="5716896" y="5163682"/>
            <a:ext cx="1689584" cy="127356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79" name="Can 378">
            <a:extLst>
              <a:ext uri="{FF2B5EF4-FFF2-40B4-BE49-F238E27FC236}">
                <a16:creationId xmlns:a16="http://schemas.microsoft.com/office/drawing/2014/main" id="{0378BF90-5D3F-EB41-BDD8-6F56353E7928}"/>
              </a:ext>
            </a:extLst>
          </p:cNvPr>
          <p:cNvSpPr/>
          <p:nvPr/>
        </p:nvSpPr>
        <p:spPr>
          <a:xfrm>
            <a:off x="11140075" y="3180024"/>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0" name="Can 379">
            <a:extLst>
              <a:ext uri="{FF2B5EF4-FFF2-40B4-BE49-F238E27FC236}">
                <a16:creationId xmlns:a16="http://schemas.microsoft.com/office/drawing/2014/main" id="{2D705641-A068-964B-BFA6-3D4777712008}"/>
              </a:ext>
            </a:extLst>
          </p:cNvPr>
          <p:cNvSpPr/>
          <p:nvPr/>
        </p:nvSpPr>
        <p:spPr>
          <a:xfrm>
            <a:off x="11633701" y="4138457"/>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1" name="Can 380">
            <a:extLst>
              <a:ext uri="{FF2B5EF4-FFF2-40B4-BE49-F238E27FC236}">
                <a16:creationId xmlns:a16="http://schemas.microsoft.com/office/drawing/2014/main" id="{3833CC4E-8AF8-8340-BFDD-1C5C0E8C8E4F}"/>
              </a:ext>
            </a:extLst>
          </p:cNvPr>
          <p:cNvSpPr/>
          <p:nvPr/>
        </p:nvSpPr>
        <p:spPr>
          <a:xfrm>
            <a:off x="10560764" y="4768278"/>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2" name="Can 381">
            <a:extLst>
              <a:ext uri="{FF2B5EF4-FFF2-40B4-BE49-F238E27FC236}">
                <a16:creationId xmlns:a16="http://schemas.microsoft.com/office/drawing/2014/main" id="{4768256E-C733-A849-A0C6-C746D7C57D95}"/>
              </a:ext>
            </a:extLst>
          </p:cNvPr>
          <p:cNvSpPr/>
          <p:nvPr/>
        </p:nvSpPr>
        <p:spPr>
          <a:xfrm>
            <a:off x="11420813" y="1828031"/>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3" name="Can 382">
            <a:extLst>
              <a:ext uri="{FF2B5EF4-FFF2-40B4-BE49-F238E27FC236}">
                <a16:creationId xmlns:a16="http://schemas.microsoft.com/office/drawing/2014/main" id="{ED815DDD-2AAA-CB4A-9F75-3CDE7DB010A5}"/>
              </a:ext>
            </a:extLst>
          </p:cNvPr>
          <p:cNvSpPr/>
          <p:nvPr/>
        </p:nvSpPr>
        <p:spPr>
          <a:xfrm>
            <a:off x="9866483" y="5567886"/>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4" name="Can 383">
            <a:extLst>
              <a:ext uri="{FF2B5EF4-FFF2-40B4-BE49-F238E27FC236}">
                <a16:creationId xmlns:a16="http://schemas.microsoft.com/office/drawing/2014/main" id="{90158B32-5838-1948-AA6B-CB99167A7144}"/>
              </a:ext>
            </a:extLst>
          </p:cNvPr>
          <p:cNvSpPr/>
          <p:nvPr/>
        </p:nvSpPr>
        <p:spPr>
          <a:xfrm>
            <a:off x="11145457" y="2485243"/>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85" name="Can 384">
            <a:extLst>
              <a:ext uri="{FF2B5EF4-FFF2-40B4-BE49-F238E27FC236}">
                <a16:creationId xmlns:a16="http://schemas.microsoft.com/office/drawing/2014/main" id="{693FE842-4074-134C-AC98-F3D9A64AC973}"/>
              </a:ext>
            </a:extLst>
          </p:cNvPr>
          <p:cNvSpPr/>
          <p:nvPr/>
        </p:nvSpPr>
        <p:spPr>
          <a:xfrm>
            <a:off x="11414065" y="1205799"/>
            <a:ext cx="408904" cy="49795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cxnSp>
        <p:nvCxnSpPr>
          <p:cNvPr id="387" name="Straight Arrow Connector 386">
            <a:extLst>
              <a:ext uri="{FF2B5EF4-FFF2-40B4-BE49-F238E27FC236}">
                <a16:creationId xmlns:a16="http://schemas.microsoft.com/office/drawing/2014/main" id="{EE5683C3-F86E-B347-9101-57FFC14112A8}"/>
              </a:ext>
            </a:extLst>
          </p:cNvPr>
          <p:cNvCxnSpPr>
            <a:stCxn id="323" idx="3"/>
            <a:endCxn id="385" idx="2"/>
          </p:cNvCxnSpPr>
          <p:nvPr/>
        </p:nvCxnSpPr>
        <p:spPr bwMode="gray">
          <a:xfrm flipV="1">
            <a:off x="11006265" y="1454775"/>
            <a:ext cx="407800" cy="7457"/>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0" name="Straight Arrow Connector 389">
            <a:extLst>
              <a:ext uri="{FF2B5EF4-FFF2-40B4-BE49-F238E27FC236}">
                <a16:creationId xmlns:a16="http://schemas.microsoft.com/office/drawing/2014/main" id="{E419C5D4-CE77-7144-95F6-140053CB62BE}"/>
              </a:ext>
            </a:extLst>
          </p:cNvPr>
          <p:cNvCxnSpPr>
            <a:stCxn id="326" idx="3"/>
            <a:endCxn id="382" idx="2"/>
          </p:cNvCxnSpPr>
          <p:nvPr/>
        </p:nvCxnSpPr>
        <p:spPr bwMode="gray">
          <a:xfrm>
            <a:off x="11027891" y="2051320"/>
            <a:ext cx="392922" cy="25687"/>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F167D636-4977-B64B-9A32-602F1526F699}"/>
              </a:ext>
            </a:extLst>
          </p:cNvPr>
          <p:cNvCxnSpPr>
            <a:stCxn id="320" idx="3"/>
            <a:endCxn id="384" idx="2"/>
          </p:cNvCxnSpPr>
          <p:nvPr/>
        </p:nvCxnSpPr>
        <p:spPr bwMode="gray">
          <a:xfrm>
            <a:off x="10617863" y="2733469"/>
            <a:ext cx="527594" cy="75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a:extLst>
              <a:ext uri="{FF2B5EF4-FFF2-40B4-BE49-F238E27FC236}">
                <a16:creationId xmlns:a16="http://schemas.microsoft.com/office/drawing/2014/main" id="{69E52F5C-3B00-A949-A73F-2C8EB47A65F6}"/>
              </a:ext>
            </a:extLst>
          </p:cNvPr>
          <p:cNvCxnSpPr>
            <a:stCxn id="308" idx="3"/>
            <a:endCxn id="379" idx="2"/>
          </p:cNvCxnSpPr>
          <p:nvPr/>
        </p:nvCxnSpPr>
        <p:spPr bwMode="gray">
          <a:xfrm flipV="1">
            <a:off x="10681635" y="3429000"/>
            <a:ext cx="458440" cy="561"/>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56B41A24-3246-7947-8862-42B04B9C1CAD}"/>
              </a:ext>
            </a:extLst>
          </p:cNvPr>
          <p:cNvCxnSpPr>
            <a:stCxn id="311" idx="3"/>
            <a:endCxn id="380" idx="2"/>
          </p:cNvCxnSpPr>
          <p:nvPr/>
        </p:nvCxnSpPr>
        <p:spPr bwMode="gray">
          <a:xfrm flipV="1">
            <a:off x="11316162" y="4387433"/>
            <a:ext cx="317539" cy="2278"/>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227256BC-BBE8-D44E-9167-D48A473BE975}"/>
              </a:ext>
            </a:extLst>
          </p:cNvPr>
          <p:cNvCxnSpPr>
            <a:cxnSpLocks/>
            <a:endCxn id="381" idx="2"/>
          </p:cNvCxnSpPr>
          <p:nvPr/>
        </p:nvCxnSpPr>
        <p:spPr bwMode="gray">
          <a:xfrm>
            <a:off x="10150017" y="5006716"/>
            <a:ext cx="410747" cy="10538"/>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1" name="Straight Arrow Connector 400">
            <a:extLst>
              <a:ext uri="{FF2B5EF4-FFF2-40B4-BE49-F238E27FC236}">
                <a16:creationId xmlns:a16="http://schemas.microsoft.com/office/drawing/2014/main" id="{968B9BC6-B43E-C048-B623-3C2F7AA43EB6}"/>
              </a:ext>
            </a:extLst>
          </p:cNvPr>
          <p:cNvCxnSpPr>
            <a:cxnSpLocks/>
          </p:cNvCxnSpPr>
          <p:nvPr/>
        </p:nvCxnSpPr>
        <p:spPr bwMode="gray">
          <a:xfrm flipV="1">
            <a:off x="9284105" y="5820236"/>
            <a:ext cx="536533" cy="1"/>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02" name="Title 401">
            <a:extLst>
              <a:ext uri="{FF2B5EF4-FFF2-40B4-BE49-F238E27FC236}">
                <a16:creationId xmlns:a16="http://schemas.microsoft.com/office/drawing/2014/main" id="{F06F99B4-C39F-AB4C-A43D-988F043ED4EC}"/>
              </a:ext>
            </a:extLst>
          </p:cNvPr>
          <p:cNvSpPr>
            <a:spLocks noGrp="1"/>
          </p:cNvSpPr>
          <p:nvPr>
            <p:ph type="title"/>
          </p:nvPr>
        </p:nvSpPr>
        <p:spPr/>
        <p:txBody>
          <a:bodyPr/>
          <a:lstStyle/>
          <a:p>
            <a:r>
              <a:rPr lang="en-US" dirty="0"/>
              <a:t>Cascading effect?</a:t>
            </a:r>
          </a:p>
        </p:txBody>
      </p:sp>
      <p:cxnSp>
        <p:nvCxnSpPr>
          <p:cNvPr id="405" name="Straight Arrow Connector 404">
            <a:extLst>
              <a:ext uri="{FF2B5EF4-FFF2-40B4-BE49-F238E27FC236}">
                <a16:creationId xmlns:a16="http://schemas.microsoft.com/office/drawing/2014/main" id="{2E50F59A-5700-754F-A1BD-C56C59C8AB0C}"/>
              </a:ext>
            </a:extLst>
          </p:cNvPr>
          <p:cNvCxnSpPr>
            <a:cxnSpLocks/>
          </p:cNvCxnSpPr>
          <p:nvPr/>
        </p:nvCxnSpPr>
        <p:spPr bwMode="gray">
          <a:xfrm>
            <a:off x="119270" y="1583734"/>
            <a:ext cx="2883064" cy="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CC23B8B9-8B53-914E-BF08-D986F338343E}"/>
              </a:ext>
            </a:extLst>
          </p:cNvPr>
          <p:cNvCxnSpPr>
            <a:endCxn id="227" idx="1"/>
          </p:cNvCxnSpPr>
          <p:nvPr/>
        </p:nvCxnSpPr>
        <p:spPr bwMode="gray">
          <a:xfrm>
            <a:off x="106017" y="5131150"/>
            <a:ext cx="1951271" cy="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66E5BBEA-1397-6A4E-A7C3-038FA415A94E}"/>
              </a:ext>
            </a:extLst>
          </p:cNvPr>
          <p:cNvCxnSpPr>
            <a:cxnSpLocks/>
          </p:cNvCxnSpPr>
          <p:nvPr/>
        </p:nvCxnSpPr>
        <p:spPr bwMode="gray">
          <a:xfrm>
            <a:off x="0" y="3497992"/>
            <a:ext cx="1048750" cy="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092CF7B3-5B9C-E94B-A298-DD080E021C33}"/>
              </a:ext>
            </a:extLst>
          </p:cNvPr>
          <p:cNvCxnSpPr>
            <a:endCxn id="230" idx="1"/>
          </p:cNvCxnSpPr>
          <p:nvPr/>
        </p:nvCxnSpPr>
        <p:spPr bwMode="gray">
          <a:xfrm>
            <a:off x="106017" y="6021455"/>
            <a:ext cx="3913071" cy="832"/>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9EA7D8E-8A0F-6B42-BED9-F213CF974C8E}"/>
              </a:ext>
            </a:extLst>
          </p:cNvPr>
          <p:cNvCxnSpPr>
            <a:cxnSpLocks/>
            <a:stCxn id="266" idx="3"/>
          </p:cNvCxnSpPr>
          <p:nvPr/>
        </p:nvCxnSpPr>
        <p:spPr bwMode="gray">
          <a:xfrm flipV="1">
            <a:off x="8491742" y="2733469"/>
            <a:ext cx="1342257" cy="137093"/>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FE2DA8C-0198-4840-AA9F-58A925647555}"/>
              </a:ext>
            </a:extLst>
          </p:cNvPr>
          <p:cNvCxnSpPr>
            <a:cxnSpLocks/>
            <a:endCxn id="323" idx="1"/>
          </p:cNvCxnSpPr>
          <p:nvPr/>
        </p:nvCxnSpPr>
        <p:spPr bwMode="gray">
          <a:xfrm flipV="1">
            <a:off x="9621749" y="1462232"/>
            <a:ext cx="564460" cy="30782"/>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F389930-F8FD-DD43-86EE-4D58D5FECEB4}"/>
              </a:ext>
            </a:extLst>
          </p:cNvPr>
          <p:cNvCxnSpPr>
            <a:stCxn id="338" idx="2"/>
            <a:endCxn id="323" idx="0"/>
          </p:cNvCxnSpPr>
          <p:nvPr/>
        </p:nvCxnSpPr>
        <p:spPr bwMode="gray">
          <a:xfrm>
            <a:off x="9702672" y="475924"/>
            <a:ext cx="893565" cy="78509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74AB3BC-048B-6242-9164-DBED8F32BD6B}"/>
              </a:ext>
            </a:extLst>
          </p:cNvPr>
          <p:cNvCxnSpPr>
            <a:stCxn id="293" idx="3"/>
            <a:endCxn id="296" idx="0"/>
          </p:cNvCxnSpPr>
          <p:nvPr/>
        </p:nvCxnSpPr>
        <p:spPr bwMode="gray">
          <a:xfrm>
            <a:off x="8685770" y="4860087"/>
            <a:ext cx="224499" cy="758932"/>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D4CC48-D48A-7E49-B39D-2E5DA91ECB45}"/>
              </a:ext>
            </a:extLst>
          </p:cNvPr>
          <p:cNvCxnSpPr>
            <a:stCxn id="341" idx="2"/>
          </p:cNvCxnSpPr>
          <p:nvPr/>
        </p:nvCxnSpPr>
        <p:spPr bwMode="gray">
          <a:xfrm flipH="1">
            <a:off x="10681635" y="859054"/>
            <a:ext cx="734658" cy="442950"/>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7FEAD1-B7E8-C442-BEFE-503FF8180D64}"/>
              </a:ext>
            </a:extLst>
          </p:cNvPr>
          <p:cNvCxnSpPr>
            <a:stCxn id="263" idx="3"/>
            <a:endCxn id="317" idx="1"/>
          </p:cNvCxnSpPr>
          <p:nvPr/>
        </p:nvCxnSpPr>
        <p:spPr bwMode="gray">
          <a:xfrm>
            <a:off x="8239550" y="2045272"/>
            <a:ext cx="410028" cy="280711"/>
          </a:xfrm>
          <a:prstGeom prst="straightConnector1">
            <a:avLst/>
          </a:prstGeom>
          <a:ln w="2540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93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17"/>
                                        </p:tgtEl>
                                        <p:attrNameLst>
                                          <p:attrName>style.color</p:attrName>
                                        </p:attrNameLst>
                                      </p:cBhvr>
                                      <p:to>
                                        <a:srgbClr val="FF1C3D"/>
                                      </p:to>
                                    </p:animClr>
                                    <p:animClr clrSpc="rgb" dir="cw">
                                      <p:cBhvr>
                                        <p:cTn id="7" dur="500" fill="hold"/>
                                        <p:tgtEl>
                                          <p:spTgt spid="317"/>
                                        </p:tgtEl>
                                        <p:attrNameLst>
                                          <p:attrName>fillcolor</p:attrName>
                                        </p:attrNameLst>
                                      </p:cBhvr>
                                      <p:to>
                                        <a:srgbClr val="FF1C3D"/>
                                      </p:to>
                                    </p:animClr>
                                    <p:set>
                                      <p:cBhvr>
                                        <p:cTn id="8" dur="500" fill="hold"/>
                                        <p:tgtEl>
                                          <p:spTgt spid="317"/>
                                        </p:tgtEl>
                                        <p:attrNameLst>
                                          <p:attrName>fill.type</p:attrName>
                                        </p:attrNameLst>
                                      </p:cBhvr>
                                      <p:to>
                                        <p:strVal val="solid"/>
                                      </p:to>
                                    </p:set>
                                    <p:set>
                                      <p:cBhvr>
                                        <p:cTn id="9" dur="500" fill="hold"/>
                                        <p:tgtEl>
                                          <p:spTgt spid="317"/>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251"/>
                                        </p:tgtEl>
                                        <p:attrNameLst>
                                          <p:attrName>style.color</p:attrName>
                                        </p:attrNameLst>
                                      </p:cBhvr>
                                      <p:to>
                                        <a:srgbClr val="FF1C3D"/>
                                      </p:to>
                                    </p:animClr>
                                    <p:animClr clrSpc="rgb" dir="cw">
                                      <p:cBhvr>
                                        <p:cTn id="14" dur="500" fill="hold"/>
                                        <p:tgtEl>
                                          <p:spTgt spid="251"/>
                                        </p:tgtEl>
                                        <p:attrNameLst>
                                          <p:attrName>fillcolor</p:attrName>
                                        </p:attrNameLst>
                                      </p:cBhvr>
                                      <p:to>
                                        <a:srgbClr val="FF1C3D"/>
                                      </p:to>
                                    </p:animClr>
                                    <p:set>
                                      <p:cBhvr>
                                        <p:cTn id="15" dur="500" fill="hold"/>
                                        <p:tgtEl>
                                          <p:spTgt spid="251"/>
                                        </p:tgtEl>
                                        <p:attrNameLst>
                                          <p:attrName>fill.type</p:attrName>
                                        </p:attrNameLst>
                                      </p:cBhvr>
                                      <p:to>
                                        <p:strVal val="solid"/>
                                      </p:to>
                                    </p:set>
                                    <p:set>
                                      <p:cBhvr>
                                        <p:cTn id="16" dur="500" fill="hold"/>
                                        <p:tgtEl>
                                          <p:spTgt spid="251"/>
                                        </p:tgtEl>
                                        <p:attrNameLst>
                                          <p:attrName>fill.on</p:attrName>
                                        </p:attrNameLst>
                                      </p:cBhvr>
                                      <p:to>
                                        <p:strVal val="true"/>
                                      </p:to>
                                    </p:set>
                                  </p:childTnLst>
                                </p:cTn>
                              </p:par>
                              <p:par>
                                <p:cTn id="17" presetID="19" presetClass="emph" presetSubtype="0" fill="hold" grpId="0" nodeType="withEffect">
                                  <p:stCondLst>
                                    <p:cond delay="0"/>
                                  </p:stCondLst>
                                  <p:childTnLst>
                                    <p:animClr clrSpc="rgb" dir="cw">
                                      <p:cBhvr override="childStyle">
                                        <p:cTn id="18" dur="500" fill="hold"/>
                                        <p:tgtEl>
                                          <p:spTgt spid="248"/>
                                        </p:tgtEl>
                                        <p:attrNameLst>
                                          <p:attrName>style.color</p:attrName>
                                        </p:attrNameLst>
                                      </p:cBhvr>
                                      <p:to>
                                        <a:srgbClr val="FF1C3D"/>
                                      </p:to>
                                    </p:animClr>
                                    <p:animClr clrSpc="rgb" dir="cw">
                                      <p:cBhvr>
                                        <p:cTn id="19" dur="500" fill="hold"/>
                                        <p:tgtEl>
                                          <p:spTgt spid="248"/>
                                        </p:tgtEl>
                                        <p:attrNameLst>
                                          <p:attrName>fillcolor</p:attrName>
                                        </p:attrNameLst>
                                      </p:cBhvr>
                                      <p:to>
                                        <a:srgbClr val="FF1C3D"/>
                                      </p:to>
                                    </p:animClr>
                                    <p:set>
                                      <p:cBhvr>
                                        <p:cTn id="20" dur="500" fill="hold"/>
                                        <p:tgtEl>
                                          <p:spTgt spid="248"/>
                                        </p:tgtEl>
                                        <p:attrNameLst>
                                          <p:attrName>fill.type</p:attrName>
                                        </p:attrNameLst>
                                      </p:cBhvr>
                                      <p:to>
                                        <p:strVal val="solid"/>
                                      </p:to>
                                    </p:set>
                                    <p:set>
                                      <p:cBhvr>
                                        <p:cTn id="21" dur="500" fill="hold"/>
                                        <p:tgtEl>
                                          <p:spTgt spid="248"/>
                                        </p:tgtEl>
                                        <p:attrNameLst>
                                          <p:attrName>fill.on</p:attrName>
                                        </p:attrNameLst>
                                      </p:cBhvr>
                                      <p:to>
                                        <p:strVal val="true"/>
                                      </p:to>
                                    </p:set>
                                  </p:childTnLst>
                                </p:cTn>
                              </p:par>
                              <p:par>
                                <p:cTn id="22" presetID="19" presetClass="emph" presetSubtype="0" fill="hold" grpId="0" nodeType="withEffect">
                                  <p:stCondLst>
                                    <p:cond delay="0"/>
                                  </p:stCondLst>
                                  <p:childTnLst>
                                    <p:animClr clrSpc="rgb" dir="cw">
                                      <p:cBhvr override="childStyle">
                                        <p:cTn id="23" dur="500" fill="hold"/>
                                        <p:tgtEl>
                                          <p:spTgt spid="263"/>
                                        </p:tgtEl>
                                        <p:attrNameLst>
                                          <p:attrName>style.color</p:attrName>
                                        </p:attrNameLst>
                                      </p:cBhvr>
                                      <p:to>
                                        <a:srgbClr val="FF1C3D"/>
                                      </p:to>
                                    </p:animClr>
                                    <p:animClr clrSpc="rgb" dir="cw">
                                      <p:cBhvr>
                                        <p:cTn id="24" dur="500" fill="hold"/>
                                        <p:tgtEl>
                                          <p:spTgt spid="263"/>
                                        </p:tgtEl>
                                        <p:attrNameLst>
                                          <p:attrName>fillcolor</p:attrName>
                                        </p:attrNameLst>
                                      </p:cBhvr>
                                      <p:to>
                                        <a:srgbClr val="FF1C3D"/>
                                      </p:to>
                                    </p:animClr>
                                    <p:set>
                                      <p:cBhvr>
                                        <p:cTn id="25" dur="500" fill="hold"/>
                                        <p:tgtEl>
                                          <p:spTgt spid="263"/>
                                        </p:tgtEl>
                                        <p:attrNameLst>
                                          <p:attrName>fill.type</p:attrName>
                                        </p:attrNameLst>
                                      </p:cBhvr>
                                      <p:to>
                                        <p:strVal val="solid"/>
                                      </p:to>
                                    </p:set>
                                    <p:set>
                                      <p:cBhvr>
                                        <p:cTn id="26" dur="500" fill="hold"/>
                                        <p:tgtEl>
                                          <p:spTgt spid="263"/>
                                        </p:tgtEl>
                                        <p:attrNameLst>
                                          <p:attrName>fill.on</p:attrName>
                                        </p:attrNameLst>
                                      </p:cBhvr>
                                      <p:to>
                                        <p:strVal val="true"/>
                                      </p:to>
                                    </p:set>
                                  </p:childTnLst>
                                </p:cTn>
                              </p:par>
                              <p:par>
                                <p:cTn id="27" presetID="19" presetClass="emph" presetSubtype="0" fill="hold" grpId="0" nodeType="withEffect">
                                  <p:stCondLst>
                                    <p:cond delay="0"/>
                                  </p:stCondLst>
                                  <p:childTnLst>
                                    <p:animClr clrSpc="rgb" dir="cw">
                                      <p:cBhvr override="childStyle">
                                        <p:cTn id="28" dur="500" fill="hold"/>
                                        <p:tgtEl>
                                          <p:spTgt spid="257"/>
                                        </p:tgtEl>
                                        <p:attrNameLst>
                                          <p:attrName>style.color</p:attrName>
                                        </p:attrNameLst>
                                      </p:cBhvr>
                                      <p:to>
                                        <a:srgbClr val="FF1C3D"/>
                                      </p:to>
                                    </p:animClr>
                                    <p:animClr clrSpc="rgb" dir="cw">
                                      <p:cBhvr>
                                        <p:cTn id="29" dur="500" fill="hold"/>
                                        <p:tgtEl>
                                          <p:spTgt spid="257"/>
                                        </p:tgtEl>
                                        <p:attrNameLst>
                                          <p:attrName>fillcolor</p:attrName>
                                        </p:attrNameLst>
                                      </p:cBhvr>
                                      <p:to>
                                        <a:srgbClr val="FF1C3D"/>
                                      </p:to>
                                    </p:animClr>
                                    <p:set>
                                      <p:cBhvr>
                                        <p:cTn id="30" dur="500" fill="hold"/>
                                        <p:tgtEl>
                                          <p:spTgt spid="257"/>
                                        </p:tgtEl>
                                        <p:attrNameLst>
                                          <p:attrName>fill.type</p:attrName>
                                        </p:attrNameLst>
                                      </p:cBhvr>
                                      <p:to>
                                        <p:strVal val="solid"/>
                                      </p:to>
                                    </p:set>
                                    <p:set>
                                      <p:cBhvr>
                                        <p:cTn id="31" dur="500" fill="hold"/>
                                        <p:tgtEl>
                                          <p:spTgt spid="257"/>
                                        </p:tgtEl>
                                        <p:attrNameLst>
                                          <p:attrName>fill.on</p:attrName>
                                        </p:attrNameLst>
                                      </p:cBhvr>
                                      <p:to>
                                        <p:strVal val="true"/>
                                      </p:to>
                                    </p:set>
                                  </p:childTnLst>
                                </p:cTn>
                              </p:par>
                              <p:par>
                                <p:cTn id="32" presetID="19" presetClass="emph" presetSubtype="0" fill="hold" grpId="0" nodeType="withEffect">
                                  <p:stCondLst>
                                    <p:cond delay="0"/>
                                  </p:stCondLst>
                                  <p:childTnLst>
                                    <p:animClr clrSpc="rgb" dir="cw">
                                      <p:cBhvr override="childStyle">
                                        <p:cTn id="33" dur="500" fill="hold"/>
                                        <p:tgtEl>
                                          <p:spTgt spid="33"/>
                                        </p:tgtEl>
                                        <p:attrNameLst>
                                          <p:attrName>style.color</p:attrName>
                                        </p:attrNameLst>
                                      </p:cBhvr>
                                      <p:to>
                                        <a:srgbClr val="FF1C3D"/>
                                      </p:to>
                                    </p:animClr>
                                    <p:animClr clrSpc="rgb" dir="cw">
                                      <p:cBhvr>
                                        <p:cTn id="34" dur="500" fill="hold"/>
                                        <p:tgtEl>
                                          <p:spTgt spid="33"/>
                                        </p:tgtEl>
                                        <p:attrNameLst>
                                          <p:attrName>fillcolor</p:attrName>
                                        </p:attrNameLst>
                                      </p:cBhvr>
                                      <p:to>
                                        <a:srgbClr val="FF1C3D"/>
                                      </p:to>
                                    </p:animClr>
                                    <p:set>
                                      <p:cBhvr>
                                        <p:cTn id="35" dur="500" fill="hold"/>
                                        <p:tgtEl>
                                          <p:spTgt spid="33"/>
                                        </p:tgtEl>
                                        <p:attrNameLst>
                                          <p:attrName>fill.type</p:attrName>
                                        </p:attrNameLst>
                                      </p:cBhvr>
                                      <p:to>
                                        <p:strVal val="solid"/>
                                      </p:to>
                                    </p:set>
                                    <p:set>
                                      <p:cBhvr>
                                        <p:cTn id="36" dur="500" fill="hold"/>
                                        <p:tgtEl>
                                          <p:spTgt spid="33"/>
                                        </p:tgtEl>
                                        <p:attrNameLst>
                                          <p:attrName>fill.on</p:attrName>
                                        </p:attrNameLst>
                                      </p:cBhvr>
                                      <p:to>
                                        <p:strVal val="true"/>
                                      </p:to>
                                    </p:set>
                                  </p:childTnLst>
                                </p:cTn>
                              </p:par>
                              <p:par>
                                <p:cTn id="37" presetID="19" presetClass="emph" presetSubtype="0" fill="hold" grpId="0" nodeType="withEffect">
                                  <p:stCondLst>
                                    <p:cond delay="0"/>
                                  </p:stCondLst>
                                  <p:childTnLst>
                                    <p:animClr clrSpc="rgb" dir="cw">
                                      <p:cBhvr override="childStyle">
                                        <p:cTn id="38" dur="500" fill="hold"/>
                                        <p:tgtEl>
                                          <p:spTgt spid="245"/>
                                        </p:tgtEl>
                                        <p:attrNameLst>
                                          <p:attrName>style.color</p:attrName>
                                        </p:attrNameLst>
                                      </p:cBhvr>
                                      <p:to>
                                        <a:srgbClr val="FF1C3D"/>
                                      </p:to>
                                    </p:animClr>
                                    <p:animClr clrSpc="rgb" dir="cw">
                                      <p:cBhvr>
                                        <p:cTn id="39" dur="500" fill="hold"/>
                                        <p:tgtEl>
                                          <p:spTgt spid="245"/>
                                        </p:tgtEl>
                                        <p:attrNameLst>
                                          <p:attrName>fillcolor</p:attrName>
                                        </p:attrNameLst>
                                      </p:cBhvr>
                                      <p:to>
                                        <a:srgbClr val="FF1C3D"/>
                                      </p:to>
                                    </p:animClr>
                                    <p:set>
                                      <p:cBhvr>
                                        <p:cTn id="40" dur="500" fill="hold"/>
                                        <p:tgtEl>
                                          <p:spTgt spid="245"/>
                                        </p:tgtEl>
                                        <p:attrNameLst>
                                          <p:attrName>fill.type</p:attrName>
                                        </p:attrNameLst>
                                      </p:cBhvr>
                                      <p:to>
                                        <p:strVal val="solid"/>
                                      </p:to>
                                    </p:set>
                                    <p:set>
                                      <p:cBhvr>
                                        <p:cTn id="41" dur="500" fill="hold"/>
                                        <p:tgtEl>
                                          <p:spTgt spid="245"/>
                                        </p:tgtEl>
                                        <p:attrNameLst>
                                          <p:attrName>fill.on</p:attrName>
                                        </p:attrNameLst>
                                      </p:cBhvr>
                                      <p:to>
                                        <p:strVal val="true"/>
                                      </p:to>
                                    </p:set>
                                  </p:childTnLst>
                                </p:cTn>
                              </p:par>
                              <p:par>
                                <p:cTn id="42" presetID="19" presetClass="emph" presetSubtype="0" fill="hold" grpId="0" nodeType="withEffect">
                                  <p:stCondLst>
                                    <p:cond delay="0"/>
                                  </p:stCondLst>
                                  <p:childTnLst>
                                    <p:animClr clrSpc="rgb" dir="cw">
                                      <p:cBhvr override="childStyle">
                                        <p:cTn id="43" dur="500" fill="hold"/>
                                        <p:tgtEl>
                                          <p:spTgt spid="36"/>
                                        </p:tgtEl>
                                        <p:attrNameLst>
                                          <p:attrName>style.color</p:attrName>
                                        </p:attrNameLst>
                                      </p:cBhvr>
                                      <p:to>
                                        <a:srgbClr val="FF1C3D"/>
                                      </p:to>
                                    </p:animClr>
                                    <p:animClr clrSpc="rgb" dir="cw">
                                      <p:cBhvr>
                                        <p:cTn id="44" dur="500" fill="hold"/>
                                        <p:tgtEl>
                                          <p:spTgt spid="36"/>
                                        </p:tgtEl>
                                        <p:attrNameLst>
                                          <p:attrName>fillcolor</p:attrName>
                                        </p:attrNameLst>
                                      </p:cBhvr>
                                      <p:to>
                                        <a:srgbClr val="FF1C3D"/>
                                      </p:to>
                                    </p:animClr>
                                    <p:set>
                                      <p:cBhvr>
                                        <p:cTn id="45" dur="500" fill="hold"/>
                                        <p:tgtEl>
                                          <p:spTgt spid="36"/>
                                        </p:tgtEl>
                                        <p:attrNameLst>
                                          <p:attrName>fill.type</p:attrName>
                                        </p:attrNameLst>
                                      </p:cBhvr>
                                      <p:to>
                                        <p:strVal val="solid"/>
                                      </p:to>
                                    </p:set>
                                    <p:set>
                                      <p:cBhvr>
                                        <p:cTn id="46" dur="500" fill="hold"/>
                                        <p:tgtEl>
                                          <p:spTgt spid="36"/>
                                        </p:tgtEl>
                                        <p:attrNameLst>
                                          <p:attrName>fill.on</p:attrName>
                                        </p:attrNameLst>
                                      </p:cBhvr>
                                      <p:to>
                                        <p:strVal val="true"/>
                                      </p:to>
                                    </p:set>
                                  </p:childTnLst>
                                </p:cTn>
                              </p:par>
                              <p:par>
                                <p:cTn id="47" presetID="19" presetClass="emph" presetSubtype="0" fill="hold" grpId="0" nodeType="withEffect">
                                  <p:stCondLst>
                                    <p:cond delay="0"/>
                                  </p:stCondLst>
                                  <p:childTnLst>
                                    <p:animClr clrSpc="rgb" dir="cw">
                                      <p:cBhvr override="childStyle">
                                        <p:cTn id="48" dur="500" fill="hold"/>
                                        <p:tgtEl>
                                          <p:spTgt spid="242"/>
                                        </p:tgtEl>
                                        <p:attrNameLst>
                                          <p:attrName>style.color</p:attrName>
                                        </p:attrNameLst>
                                      </p:cBhvr>
                                      <p:to>
                                        <a:srgbClr val="FF1C3D"/>
                                      </p:to>
                                    </p:animClr>
                                    <p:animClr clrSpc="rgb" dir="cw">
                                      <p:cBhvr>
                                        <p:cTn id="49" dur="500" fill="hold"/>
                                        <p:tgtEl>
                                          <p:spTgt spid="242"/>
                                        </p:tgtEl>
                                        <p:attrNameLst>
                                          <p:attrName>fillcolor</p:attrName>
                                        </p:attrNameLst>
                                      </p:cBhvr>
                                      <p:to>
                                        <a:srgbClr val="FF1C3D"/>
                                      </p:to>
                                    </p:animClr>
                                    <p:set>
                                      <p:cBhvr>
                                        <p:cTn id="50" dur="500" fill="hold"/>
                                        <p:tgtEl>
                                          <p:spTgt spid="242"/>
                                        </p:tgtEl>
                                        <p:attrNameLst>
                                          <p:attrName>fill.type</p:attrName>
                                        </p:attrNameLst>
                                      </p:cBhvr>
                                      <p:to>
                                        <p:strVal val="solid"/>
                                      </p:to>
                                    </p:set>
                                    <p:set>
                                      <p:cBhvr>
                                        <p:cTn id="51" dur="500" fill="hold"/>
                                        <p:tgtEl>
                                          <p:spTgt spid="2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242" grpId="0" animBg="1"/>
      <p:bldP spid="245" grpId="0" animBg="1"/>
      <p:bldP spid="248" grpId="0" animBg="1"/>
      <p:bldP spid="251" grpId="0" animBg="1"/>
      <p:bldP spid="257" grpId="0" animBg="1"/>
      <p:bldP spid="263" grpId="0" animBg="1"/>
      <p:bldP spid="3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181E3E-2218-4A4F-9D33-103150111549}"/>
              </a:ext>
            </a:extLst>
          </p:cNvPr>
          <p:cNvPicPr>
            <a:picLocks noChangeAspect="1"/>
          </p:cNvPicPr>
          <p:nvPr/>
        </p:nvPicPr>
        <p:blipFill>
          <a:blip r:embed="rId2"/>
          <a:stretch>
            <a:fillRect/>
          </a:stretch>
        </p:blipFill>
        <p:spPr>
          <a:xfrm>
            <a:off x="-1" y="0"/>
            <a:ext cx="12188825" cy="6858000"/>
          </a:xfrm>
          <a:prstGeom prst="rect">
            <a:avLst/>
          </a:prstGeom>
        </p:spPr>
      </p:pic>
      <p:grpSp>
        <p:nvGrpSpPr>
          <p:cNvPr id="14" name="Group 13">
            <a:extLst>
              <a:ext uri="{FF2B5EF4-FFF2-40B4-BE49-F238E27FC236}">
                <a16:creationId xmlns:a16="http://schemas.microsoft.com/office/drawing/2014/main" id="{40B86F16-317A-AD46-A9A0-5FAA9EEE368A}"/>
              </a:ext>
            </a:extLst>
          </p:cNvPr>
          <p:cNvGrpSpPr/>
          <p:nvPr/>
        </p:nvGrpSpPr>
        <p:grpSpPr>
          <a:xfrm>
            <a:off x="-1" y="6472217"/>
            <a:ext cx="12188824" cy="385783"/>
            <a:chOff x="-1" y="7247792"/>
            <a:chExt cx="12188824" cy="385783"/>
          </a:xfrm>
          <a:solidFill>
            <a:schemeClr val="tx2">
              <a:alpha val="48000"/>
            </a:schemeClr>
          </a:solidFill>
        </p:grpSpPr>
        <p:sp>
          <p:nvSpPr>
            <p:cNvPr id="13" name="Rectangle 12">
              <a:extLst>
                <a:ext uri="{FF2B5EF4-FFF2-40B4-BE49-F238E27FC236}">
                  <a16:creationId xmlns:a16="http://schemas.microsoft.com/office/drawing/2014/main" id="{723EF6C9-15F2-8C4A-BE73-DB2FCFBC4461}"/>
                </a:ext>
              </a:extLst>
            </p:cNvPr>
            <p:cNvSpPr/>
            <p:nvPr/>
          </p:nvSpPr>
          <p:spPr>
            <a:xfrm>
              <a:off x="-1" y="7264243"/>
              <a:ext cx="12188824" cy="36933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Rectangle 9">
              <a:extLst>
                <a:ext uri="{FF2B5EF4-FFF2-40B4-BE49-F238E27FC236}">
                  <a16:creationId xmlns:a16="http://schemas.microsoft.com/office/drawing/2014/main" id="{37FEEA57-104E-954A-95D4-BBCBF80130EE}"/>
                </a:ext>
              </a:extLst>
            </p:cNvPr>
            <p:cNvSpPr/>
            <p:nvPr/>
          </p:nvSpPr>
          <p:spPr>
            <a:xfrm>
              <a:off x="249736" y="7247792"/>
              <a:ext cx="3428824" cy="369332"/>
            </a:xfrm>
            <a:prstGeom prst="rect">
              <a:avLst/>
            </a:prstGeom>
            <a:noFill/>
          </p:spPr>
          <p:txBody>
            <a:bodyPr wrap="none">
              <a:spAutoFit/>
            </a:bodyPr>
            <a:lstStyle/>
            <a:p>
              <a:r>
                <a:rPr lang="en-US" dirty="0">
                  <a:solidFill>
                    <a:schemeClr val="bg1"/>
                  </a:solidFill>
                  <a:latin typeface="-apple-system"/>
                </a:rPr>
                <a:t>Photo by </a:t>
              </a:r>
              <a:r>
                <a:rPr lang="en-US" dirty="0">
                  <a:solidFill>
                    <a:schemeClr val="bg1"/>
                  </a:solidFill>
                  <a:latin typeface="-apple-system"/>
                  <a:hlinkClick r:id="rId3">
                    <a:extLst>
                      <a:ext uri="{A12FA001-AC4F-418D-AE19-62706E023703}">
                        <ahyp:hlinkClr xmlns:ahyp="http://schemas.microsoft.com/office/drawing/2018/hyperlinkcolor" val="tx"/>
                      </a:ext>
                    </a:extLst>
                  </a:hlinkClick>
                </a:rPr>
                <a:t>Yung Chang</a:t>
              </a:r>
              <a:r>
                <a:rPr lang="en-US" dirty="0">
                  <a:solidFill>
                    <a:schemeClr val="bg1"/>
                  </a:solidFill>
                  <a:latin typeface="-apple-system"/>
                </a:rPr>
                <a:t> on </a:t>
              </a:r>
              <a:r>
                <a:rPr lang="en-US" dirty="0">
                  <a:solidFill>
                    <a:schemeClr val="bg1"/>
                  </a:solidFill>
                  <a:latin typeface="-apple-system"/>
                  <a:hlinkClick r:id="rId4">
                    <a:extLst>
                      <a:ext uri="{A12FA001-AC4F-418D-AE19-62706E023703}">
                        <ahyp:hlinkClr xmlns:ahyp="http://schemas.microsoft.com/office/drawing/2018/hyperlinkcolor" val="tx"/>
                      </a:ext>
                    </a:extLst>
                  </a:hlinkClick>
                </a:rPr>
                <a:t>Unsplash</a:t>
              </a:r>
              <a:endParaRPr lang="en-US" dirty="0">
                <a:solidFill>
                  <a:schemeClr val="bg1"/>
                </a:solidFill>
              </a:endParaRPr>
            </a:p>
          </p:txBody>
        </p:sp>
      </p:grpSp>
      <p:sp>
        <p:nvSpPr>
          <p:cNvPr id="15" name="Rectangle 14">
            <a:extLst>
              <a:ext uri="{FF2B5EF4-FFF2-40B4-BE49-F238E27FC236}">
                <a16:creationId xmlns:a16="http://schemas.microsoft.com/office/drawing/2014/main" id="{3671D061-2623-6F41-882A-D310BD15AB61}"/>
              </a:ext>
            </a:extLst>
          </p:cNvPr>
          <p:cNvSpPr/>
          <p:nvPr/>
        </p:nvSpPr>
        <p:spPr>
          <a:xfrm>
            <a:off x="-2031" y="4924468"/>
            <a:ext cx="12188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Microservices</a:t>
            </a:r>
            <a:endParaRPr lang="en-US" sz="5400" strike="sngStrike" dirty="0">
              <a:solidFill>
                <a:schemeClr val="bg1"/>
              </a:solidFill>
            </a:endParaRPr>
          </a:p>
        </p:txBody>
      </p:sp>
    </p:spTree>
    <p:extLst>
      <p:ext uri="{BB962C8B-B14F-4D97-AF65-F5344CB8AC3E}">
        <p14:creationId xmlns:p14="http://schemas.microsoft.com/office/powerpoint/2010/main" val="269724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F93AB3-AFFC-7547-B94C-E1BFBC88E4B8}"/>
              </a:ext>
            </a:extLst>
          </p:cNvPr>
          <p:cNvSpPr>
            <a:spLocks noGrp="1"/>
          </p:cNvSpPr>
          <p:nvPr>
            <p:ph type="title"/>
          </p:nvPr>
        </p:nvSpPr>
        <p:spPr/>
        <p:txBody>
          <a:bodyPr/>
          <a:lstStyle/>
          <a:p>
            <a:r>
              <a:rPr lang="en-US" dirty="0"/>
              <a:t>Embedding capabilities, example: </a:t>
            </a:r>
          </a:p>
        </p:txBody>
      </p:sp>
      <p:cxnSp>
        <p:nvCxnSpPr>
          <p:cNvPr id="21" name="Straight Arrow Connector 20">
            <a:extLst>
              <a:ext uri="{FF2B5EF4-FFF2-40B4-BE49-F238E27FC236}">
                <a16:creationId xmlns:a16="http://schemas.microsoft.com/office/drawing/2014/main" id="{E97EE3F8-BC2C-5E49-AA64-D0619AFBAABD}"/>
              </a:ext>
            </a:extLst>
          </p:cNvPr>
          <p:cNvCxnSpPr>
            <a:cxnSpLocks/>
          </p:cNvCxnSpPr>
          <p:nvPr/>
        </p:nvCxnSpPr>
        <p:spPr bwMode="gray">
          <a:xfrm>
            <a:off x="5049383" y="3284942"/>
            <a:ext cx="2133295" cy="0"/>
          </a:xfrm>
          <a:prstGeom prst="straightConnector1">
            <a:avLst/>
          </a:prstGeom>
          <a:ln w="76200">
            <a:solidFill>
              <a:schemeClr val="accent5">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9D1442-F486-1543-9B4A-C83A58478852}"/>
              </a:ext>
            </a:extLst>
          </p:cNvPr>
          <p:cNvCxnSpPr>
            <a:cxnSpLocks/>
          </p:cNvCxnSpPr>
          <p:nvPr/>
        </p:nvCxnSpPr>
        <p:spPr bwMode="gray">
          <a:xfrm>
            <a:off x="5027764" y="3567468"/>
            <a:ext cx="2133295" cy="0"/>
          </a:xfrm>
          <a:prstGeom prst="straightConnector1">
            <a:avLst/>
          </a:prstGeom>
          <a:ln w="76200">
            <a:solidFill>
              <a:schemeClr val="accent5">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051F266-F0EA-8A47-AD32-BE75A12ACEA3}"/>
              </a:ext>
            </a:extLst>
          </p:cNvPr>
          <p:cNvGrpSpPr/>
          <p:nvPr/>
        </p:nvGrpSpPr>
        <p:grpSpPr>
          <a:xfrm>
            <a:off x="1992876" y="1337715"/>
            <a:ext cx="2590800" cy="3894453"/>
            <a:chOff x="1992876" y="1337715"/>
            <a:chExt cx="2590800" cy="3894453"/>
          </a:xfrm>
        </p:grpSpPr>
        <p:grpSp>
          <p:nvGrpSpPr>
            <p:cNvPr id="22" name="Group 21">
              <a:extLst>
                <a:ext uri="{FF2B5EF4-FFF2-40B4-BE49-F238E27FC236}">
                  <a16:creationId xmlns:a16="http://schemas.microsoft.com/office/drawing/2014/main" id="{EFB24470-6B22-5D47-9286-20ED54CAC408}"/>
                </a:ext>
              </a:extLst>
            </p:cNvPr>
            <p:cNvGrpSpPr/>
            <p:nvPr/>
          </p:nvGrpSpPr>
          <p:grpSpPr>
            <a:xfrm>
              <a:off x="1992876" y="1337715"/>
              <a:ext cx="2590800" cy="3894453"/>
              <a:chOff x="4666343" y="2967438"/>
              <a:chExt cx="2590800" cy="3894453"/>
            </a:xfrm>
          </p:grpSpPr>
          <p:sp>
            <p:nvSpPr>
              <p:cNvPr id="3" name="Rectangle 2">
                <a:extLst>
                  <a:ext uri="{FF2B5EF4-FFF2-40B4-BE49-F238E27FC236}">
                    <a16:creationId xmlns:a16="http://schemas.microsoft.com/office/drawing/2014/main" id="{F8F92204-01CA-104A-85E2-E64933AE3028}"/>
                  </a:ext>
                </a:extLst>
              </p:cNvPr>
              <p:cNvSpPr/>
              <p:nvPr/>
            </p:nvSpPr>
            <p:spPr>
              <a:xfrm>
                <a:off x="4666343" y="2967438"/>
                <a:ext cx="2590800" cy="3894453"/>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Container</a:t>
                </a:r>
                <a:endParaRPr lang="en-US" sz="2400" dirty="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4754934" y="3418013"/>
                <a:ext cx="2362117" cy="33425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JVM</a:t>
                </a:r>
              </a:p>
            </p:txBody>
          </p:sp>
          <p:sp>
            <p:nvSpPr>
              <p:cNvPr id="6" name="Rectangle 5">
                <a:extLst>
                  <a:ext uri="{FF2B5EF4-FFF2-40B4-BE49-F238E27FC236}">
                    <a16:creationId xmlns:a16="http://schemas.microsoft.com/office/drawing/2014/main" id="{CDC57B47-BFB1-914B-8B63-7A3625EDE284}"/>
                  </a:ext>
                </a:extLst>
              </p:cNvPr>
              <p:cNvSpPr/>
              <p:nvPr/>
            </p:nvSpPr>
            <p:spPr>
              <a:xfrm>
                <a:off x="4852318" y="3882787"/>
                <a:ext cx="2135334" cy="27140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A</a:t>
                </a:r>
              </a:p>
            </p:txBody>
          </p:sp>
        </p:grpSp>
        <p:sp>
          <p:nvSpPr>
            <p:cNvPr id="13" name="Rectangle 12">
              <a:extLst>
                <a:ext uri="{FF2B5EF4-FFF2-40B4-BE49-F238E27FC236}">
                  <a16:creationId xmlns:a16="http://schemas.microsoft.com/office/drawing/2014/main" id="{07952CEA-A5C3-114E-AB9F-E6178331C608}"/>
                </a:ext>
              </a:extLst>
            </p:cNvPr>
            <p:cNvSpPr/>
            <p:nvPr/>
          </p:nvSpPr>
          <p:spPr>
            <a:xfrm>
              <a:off x="2438854" y="2656401"/>
              <a:ext cx="1615320"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Discovery</a:t>
              </a:r>
            </a:p>
          </p:txBody>
        </p:sp>
        <p:sp>
          <p:nvSpPr>
            <p:cNvPr id="15" name="Rectangle 14">
              <a:extLst>
                <a:ext uri="{FF2B5EF4-FFF2-40B4-BE49-F238E27FC236}">
                  <a16:creationId xmlns:a16="http://schemas.microsoft.com/office/drawing/2014/main" id="{A233D3ED-D02A-D44C-8C20-99A146693323}"/>
                </a:ext>
              </a:extLst>
            </p:cNvPr>
            <p:cNvSpPr/>
            <p:nvPr/>
          </p:nvSpPr>
          <p:spPr>
            <a:xfrm>
              <a:off x="2438857" y="3527464"/>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Load-balancer</a:t>
              </a:r>
            </a:p>
          </p:txBody>
        </p:sp>
        <p:sp>
          <p:nvSpPr>
            <p:cNvPr id="16" name="Rectangle 15">
              <a:extLst>
                <a:ext uri="{FF2B5EF4-FFF2-40B4-BE49-F238E27FC236}">
                  <a16:creationId xmlns:a16="http://schemas.microsoft.com/office/drawing/2014/main" id="{61FBC3E7-FAA5-F14A-8FBF-FC8E40B87E86}"/>
                </a:ext>
              </a:extLst>
            </p:cNvPr>
            <p:cNvSpPr/>
            <p:nvPr/>
          </p:nvSpPr>
          <p:spPr>
            <a:xfrm>
              <a:off x="2438856" y="3951599"/>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Metrics</a:t>
              </a:r>
            </a:p>
          </p:txBody>
        </p:sp>
        <p:sp>
          <p:nvSpPr>
            <p:cNvPr id="24" name="Rectangle 23">
              <a:extLst>
                <a:ext uri="{FF2B5EF4-FFF2-40B4-BE49-F238E27FC236}">
                  <a16:creationId xmlns:a16="http://schemas.microsoft.com/office/drawing/2014/main" id="{24BD1EAD-B1F8-FA42-8F10-B6C3C3029568}"/>
                </a:ext>
              </a:extLst>
            </p:cNvPr>
            <p:cNvSpPr/>
            <p:nvPr/>
          </p:nvSpPr>
          <p:spPr>
            <a:xfrm>
              <a:off x="2438855" y="4388046"/>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Tracing</a:t>
              </a:r>
            </a:p>
          </p:txBody>
        </p:sp>
        <p:sp>
          <p:nvSpPr>
            <p:cNvPr id="25" name="Rectangle 24">
              <a:extLst>
                <a:ext uri="{FF2B5EF4-FFF2-40B4-BE49-F238E27FC236}">
                  <a16:creationId xmlns:a16="http://schemas.microsoft.com/office/drawing/2014/main" id="{058640EC-8629-9747-85D1-3A9AFE221646}"/>
                </a:ext>
              </a:extLst>
            </p:cNvPr>
            <p:cNvSpPr/>
            <p:nvPr/>
          </p:nvSpPr>
          <p:spPr>
            <a:xfrm>
              <a:off x="2438854" y="3097173"/>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Resiliency</a:t>
              </a:r>
            </a:p>
          </p:txBody>
        </p:sp>
      </p:grpSp>
      <p:grpSp>
        <p:nvGrpSpPr>
          <p:cNvPr id="30" name="Group 29">
            <a:extLst>
              <a:ext uri="{FF2B5EF4-FFF2-40B4-BE49-F238E27FC236}">
                <a16:creationId xmlns:a16="http://schemas.microsoft.com/office/drawing/2014/main" id="{2F4D88D6-86E8-BA42-93D4-1BFDF5D9EF19}"/>
              </a:ext>
            </a:extLst>
          </p:cNvPr>
          <p:cNvGrpSpPr/>
          <p:nvPr/>
        </p:nvGrpSpPr>
        <p:grpSpPr>
          <a:xfrm>
            <a:off x="7648385" y="1337715"/>
            <a:ext cx="2590800" cy="3894453"/>
            <a:chOff x="1992876" y="1337715"/>
            <a:chExt cx="2590800" cy="3894453"/>
          </a:xfrm>
        </p:grpSpPr>
        <p:grpSp>
          <p:nvGrpSpPr>
            <p:cNvPr id="31" name="Group 30">
              <a:extLst>
                <a:ext uri="{FF2B5EF4-FFF2-40B4-BE49-F238E27FC236}">
                  <a16:creationId xmlns:a16="http://schemas.microsoft.com/office/drawing/2014/main" id="{7DBD5924-E1CA-AB48-B8AE-512ADC4FA720}"/>
                </a:ext>
              </a:extLst>
            </p:cNvPr>
            <p:cNvGrpSpPr/>
            <p:nvPr/>
          </p:nvGrpSpPr>
          <p:grpSpPr>
            <a:xfrm>
              <a:off x="1992876" y="1337715"/>
              <a:ext cx="2590800" cy="3894453"/>
              <a:chOff x="4666343" y="2967438"/>
              <a:chExt cx="2590800" cy="3894453"/>
            </a:xfrm>
          </p:grpSpPr>
          <p:sp>
            <p:nvSpPr>
              <p:cNvPr id="37" name="Rectangle 36">
                <a:extLst>
                  <a:ext uri="{FF2B5EF4-FFF2-40B4-BE49-F238E27FC236}">
                    <a16:creationId xmlns:a16="http://schemas.microsoft.com/office/drawing/2014/main" id="{60C79521-C1BD-484F-9350-797523DCADD4}"/>
                  </a:ext>
                </a:extLst>
              </p:cNvPr>
              <p:cNvSpPr/>
              <p:nvPr/>
            </p:nvSpPr>
            <p:spPr>
              <a:xfrm>
                <a:off x="4666343" y="2967438"/>
                <a:ext cx="2590800" cy="3894453"/>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Container</a:t>
                </a:r>
                <a:endParaRPr lang="en-US" sz="2400" dirty="0">
                  <a:solidFill>
                    <a:schemeClr val="bg1"/>
                  </a:solidFill>
                </a:endParaRPr>
              </a:p>
            </p:txBody>
          </p:sp>
          <p:sp>
            <p:nvSpPr>
              <p:cNvPr id="38" name="Rectangle 37">
                <a:extLst>
                  <a:ext uri="{FF2B5EF4-FFF2-40B4-BE49-F238E27FC236}">
                    <a16:creationId xmlns:a16="http://schemas.microsoft.com/office/drawing/2014/main" id="{32038E7B-9A2A-4940-A9AC-C4A195CB91A8}"/>
                  </a:ext>
                </a:extLst>
              </p:cNvPr>
              <p:cNvSpPr/>
              <p:nvPr/>
            </p:nvSpPr>
            <p:spPr>
              <a:xfrm>
                <a:off x="4754934" y="3418013"/>
                <a:ext cx="2362117" cy="33425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JVM</a:t>
                </a:r>
              </a:p>
            </p:txBody>
          </p:sp>
          <p:sp>
            <p:nvSpPr>
              <p:cNvPr id="39" name="Rectangle 38">
                <a:extLst>
                  <a:ext uri="{FF2B5EF4-FFF2-40B4-BE49-F238E27FC236}">
                    <a16:creationId xmlns:a16="http://schemas.microsoft.com/office/drawing/2014/main" id="{DFC0C4C9-AC7B-D14A-AB4B-B60926045CA3}"/>
                  </a:ext>
                </a:extLst>
              </p:cNvPr>
              <p:cNvSpPr/>
              <p:nvPr/>
            </p:nvSpPr>
            <p:spPr>
              <a:xfrm>
                <a:off x="4852318" y="3882787"/>
                <a:ext cx="2135334" cy="27140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B</a:t>
                </a:r>
              </a:p>
            </p:txBody>
          </p:sp>
        </p:grpSp>
        <p:sp>
          <p:nvSpPr>
            <p:cNvPr id="32" name="Rectangle 31">
              <a:extLst>
                <a:ext uri="{FF2B5EF4-FFF2-40B4-BE49-F238E27FC236}">
                  <a16:creationId xmlns:a16="http://schemas.microsoft.com/office/drawing/2014/main" id="{F6CC8E2A-DF88-CC45-8F73-AF18B7C1511A}"/>
                </a:ext>
              </a:extLst>
            </p:cNvPr>
            <p:cNvSpPr/>
            <p:nvPr/>
          </p:nvSpPr>
          <p:spPr>
            <a:xfrm>
              <a:off x="2438854" y="2656401"/>
              <a:ext cx="1615320"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Discovery</a:t>
              </a:r>
            </a:p>
          </p:txBody>
        </p:sp>
        <p:sp>
          <p:nvSpPr>
            <p:cNvPr id="33" name="Rectangle 32">
              <a:extLst>
                <a:ext uri="{FF2B5EF4-FFF2-40B4-BE49-F238E27FC236}">
                  <a16:creationId xmlns:a16="http://schemas.microsoft.com/office/drawing/2014/main" id="{A6FE06D0-9E56-8842-8300-DBC400B4A641}"/>
                </a:ext>
              </a:extLst>
            </p:cNvPr>
            <p:cNvSpPr/>
            <p:nvPr/>
          </p:nvSpPr>
          <p:spPr>
            <a:xfrm>
              <a:off x="2438857" y="3527464"/>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Load-balancer</a:t>
              </a:r>
            </a:p>
          </p:txBody>
        </p:sp>
        <p:sp>
          <p:nvSpPr>
            <p:cNvPr id="34" name="Rectangle 33">
              <a:extLst>
                <a:ext uri="{FF2B5EF4-FFF2-40B4-BE49-F238E27FC236}">
                  <a16:creationId xmlns:a16="http://schemas.microsoft.com/office/drawing/2014/main" id="{BEF27504-E45D-C141-8E7E-499EBD702D47}"/>
                </a:ext>
              </a:extLst>
            </p:cNvPr>
            <p:cNvSpPr/>
            <p:nvPr/>
          </p:nvSpPr>
          <p:spPr>
            <a:xfrm>
              <a:off x="2438856" y="3951599"/>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Metrics</a:t>
              </a:r>
            </a:p>
          </p:txBody>
        </p:sp>
        <p:sp>
          <p:nvSpPr>
            <p:cNvPr id="35" name="Rectangle 34">
              <a:extLst>
                <a:ext uri="{FF2B5EF4-FFF2-40B4-BE49-F238E27FC236}">
                  <a16:creationId xmlns:a16="http://schemas.microsoft.com/office/drawing/2014/main" id="{95B9CA14-14CD-2D44-9B7A-955BF2BAE0E5}"/>
                </a:ext>
              </a:extLst>
            </p:cNvPr>
            <p:cNvSpPr/>
            <p:nvPr/>
          </p:nvSpPr>
          <p:spPr>
            <a:xfrm>
              <a:off x="2438855" y="4388046"/>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Tracing</a:t>
              </a:r>
            </a:p>
          </p:txBody>
        </p:sp>
        <p:sp>
          <p:nvSpPr>
            <p:cNvPr id="36" name="Rectangle 35">
              <a:extLst>
                <a:ext uri="{FF2B5EF4-FFF2-40B4-BE49-F238E27FC236}">
                  <a16:creationId xmlns:a16="http://schemas.microsoft.com/office/drawing/2014/main" id="{273F53EA-59D3-A448-B1B2-F2387730E594}"/>
                </a:ext>
              </a:extLst>
            </p:cNvPr>
            <p:cNvSpPr/>
            <p:nvPr/>
          </p:nvSpPr>
          <p:spPr>
            <a:xfrm>
              <a:off x="2438854" y="3097173"/>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Resiliency</a:t>
              </a:r>
            </a:p>
          </p:txBody>
        </p:sp>
      </p:grpSp>
      <p:pic>
        <p:nvPicPr>
          <p:cNvPr id="8" name="Picture 7">
            <a:extLst>
              <a:ext uri="{FF2B5EF4-FFF2-40B4-BE49-F238E27FC236}">
                <a16:creationId xmlns:a16="http://schemas.microsoft.com/office/drawing/2014/main" id="{1FDB2336-F5E1-B84C-8217-E21208C20135}"/>
              </a:ext>
            </a:extLst>
          </p:cNvPr>
          <p:cNvPicPr>
            <a:picLocks noChangeAspect="1"/>
          </p:cNvPicPr>
          <p:nvPr/>
        </p:nvPicPr>
        <p:blipFill>
          <a:blip r:embed="rId2"/>
          <a:stretch>
            <a:fillRect/>
          </a:stretch>
        </p:blipFill>
        <p:spPr>
          <a:xfrm>
            <a:off x="4792939" y="1134058"/>
            <a:ext cx="2602943" cy="1630236"/>
          </a:xfrm>
          <a:prstGeom prst="rect">
            <a:avLst/>
          </a:prstGeom>
        </p:spPr>
      </p:pic>
      <p:sp>
        <p:nvSpPr>
          <p:cNvPr id="41" name="Rectangle 40">
            <a:extLst>
              <a:ext uri="{FF2B5EF4-FFF2-40B4-BE49-F238E27FC236}">
                <a16:creationId xmlns:a16="http://schemas.microsoft.com/office/drawing/2014/main" id="{DB0E28B8-0624-B140-9487-951E850D7C3F}"/>
              </a:ext>
            </a:extLst>
          </p:cNvPr>
          <p:cNvSpPr/>
          <p:nvPr/>
        </p:nvSpPr>
        <p:spPr>
          <a:xfrm>
            <a:off x="3507646" y="5491502"/>
            <a:ext cx="5216768" cy="584775"/>
          </a:xfrm>
          <a:prstGeom prst="rect">
            <a:avLst/>
          </a:prstGeom>
        </p:spPr>
        <p:txBody>
          <a:bodyPr wrap="square">
            <a:spAutoFit/>
          </a:bodyPr>
          <a:lstStyle/>
          <a:p>
            <a:pPr algn="ctr"/>
            <a:r>
              <a:rPr lang="en-US" sz="3200" dirty="0"/>
              <a:t>Java only, tons of libraries</a:t>
            </a:r>
          </a:p>
        </p:txBody>
      </p:sp>
    </p:spTree>
    <p:extLst>
      <p:ext uri="{BB962C8B-B14F-4D97-AF65-F5344CB8AC3E}">
        <p14:creationId xmlns:p14="http://schemas.microsoft.com/office/powerpoint/2010/main" val="221261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90AB7E8-2186-214B-85F2-E296375E64D9}"/>
              </a:ext>
            </a:extLst>
          </p:cNvPr>
          <p:cNvPicPr>
            <a:picLocks noChangeAspect="1"/>
          </p:cNvPicPr>
          <p:nvPr/>
        </p:nvPicPr>
        <p:blipFill>
          <a:blip r:embed="rId2"/>
          <a:stretch>
            <a:fillRect/>
          </a:stretch>
        </p:blipFill>
        <p:spPr>
          <a:xfrm>
            <a:off x="-1" y="0"/>
            <a:ext cx="12188825" cy="6858000"/>
          </a:xfrm>
          <a:prstGeom prst="rect">
            <a:avLst/>
          </a:prstGeom>
        </p:spPr>
      </p:pic>
      <p:sp>
        <p:nvSpPr>
          <p:cNvPr id="7" name="Rectangle 6">
            <a:extLst>
              <a:ext uri="{FF2B5EF4-FFF2-40B4-BE49-F238E27FC236}">
                <a16:creationId xmlns:a16="http://schemas.microsoft.com/office/drawing/2014/main" id="{CC55EE8F-7520-4D46-9C7E-E0F6EDAEA2B7}"/>
              </a:ext>
            </a:extLst>
          </p:cNvPr>
          <p:cNvSpPr/>
          <p:nvPr/>
        </p:nvSpPr>
        <p:spPr>
          <a:xfrm>
            <a:off x="1" y="0"/>
            <a:ext cx="12188824" cy="1683026"/>
          </a:xfrm>
          <a:prstGeom prst="rect">
            <a:avLst/>
          </a:prstGeom>
          <a:solidFill>
            <a:schemeClr val="tx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Companies want developers to focus on business logic</a:t>
            </a:r>
          </a:p>
        </p:txBody>
      </p:sp>
      <p:grpSp>
        <p:nvGrpSpPr>
          <p:cNvPr id="14" name="Group 13">
            <a:extLst>
              <a:ext uri="{FF2B5EF4-FFF2-40B4-BE49-F238E27FC236}">
                <a16:creationId xmlns:a16="http://schemas.microsoft.com/office/drawing/2014/main" id="{30460850-3DEB-D34C-9D9D-E1F874162644}"/>
              </a:ext>
            </a:extLst>
          </p:cNvPr>
          <p:cNvGrpSpPr/>
          <p:nvPr/>
        </p:nvGrpSpPr>
        <p:grpSpPr>
          <a:xfrm>
            <a:off x="-1" y="6472217"/>
            <a:ext cx="12188824" cy="385783"/>
            <a:chOff x="-1" y="7247792"/>
            <a:chExt cx="12188824" cy="385783"/>
          </a:xfrm>
          <a:solidFill>
            <a:schemeClr val="tx2">
              <a:alpha val="48000"/>
            </a:schemeClr>
          </a:solidFill>
        </p:grpSpPr>
        <p:sp>
          <p:nvSpPr>
            <p:cNvPr id="15" name="Rectangle 14">
              <a:extLst>
                <a:ext uri="{FF2B5EF4-FFF2-40B4-BE49-F238E27FC236}">
                  <a16:creationId xmlns:a16="http://schemas.microsoft.com/office/drawing/2014/main" id="{B69CCBDE-D3E3-3345-9DE8-CB42B003F3B0}"/>
                </a:ext>
              </a:extLst>
            </p:cNvPr>
            <p:cNvSpPr/>
            <p:nvPr/>
          </p:nvSpPr>
          <p:spPr>
            <a:xfrm>
              <a:off x="-1" y="7264243"/>
              <a:ext cx="12188824" cy="36933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Rectangle 15">
              <a:extLst>
                <a:ext uri="{FF2B5EF4-FFF2-40B4-BE49-F238E27FC236}">
                  <a16:creationId xmlns:a16="http://schemas.microsoft.com/office/drawing/2014/main" id="{4E892F59-AE26-3447-8333-D1716DEED4A1}"/>
                </a:ext>
              </a:extLst>
            </p:cNvPr>
            <p:cNvSpPr/>
            <p:nvPr/>
          </p:nvSpPr>
          <p:spPr>
            <a:xfrm>
              <a:off x="249736" y="7247792"/>
              <a:ext cx="3144772" cy="369332"/>
            </a:xfrm>
            <a:prstGeom prst="rect">
              <a:avLst/>
            </a:prstGeom>
            <a:noFill/>
          </p:spPr>
          <p:txBody>
            <a:bodyPr wrap="none">
              <a:spAutoFit/>
            </a:bodyPr>
            <a:lstStyle/>
            <a:p>
              <a:r>
                <a:rPr lang="en-US" dirty="0">
                  <a:solidFill>
                    <a:schemeClr val="bg1"/>
                  </a:solidFill>
                  <a:latin typeface="-apple-system"/>
                </a:rPr>
                <a:t>Photo by </a:t>
              </a:r>
              <a:r>
                <a:rPr lang="en-US" u="sng" dirty="0">
                  <a:solidFill>
                    <a:schemeClr val="bg1"/>
                  </a:solidFill>
                  <a:latin typeface="-apple-system"/>
                </a:rPr>
                <a:t>Headway</a:t>
              </a:r>
              <a:r>
                <a:rPr lang="en-US" dirty="0">
                  <a:solidFill>
                    <a:schemeClr val="bg1"/>
                  </a:solidFill>
                  <a:latin typeface="-apple-system"/>
                </a:rPr>
                <a:t> on </a:t>
              </a:r>
              <a:r>
                <a:rPr lang="en-US" dirty="0">
                  <a:solidFill>
                    <a:schemeClr val="bg1"/>
                  </a:solidFill>
                  <a:latin typeface="-apple-system"/>
                  <a:hlinkClick r:id="rId3">
                    <a:extLst>
                      <a:ext uri="{A12FA001-AC4F-418D-AE19-62706E023703}">
                        <ahyp:hlinkClr xmlns:ahyp="http://schemas.microsoft.com/office/drawing/2018/hyperlinkcolor" val="tx"/>
                      </a:ext>
                    </a:extLst>
                  </a:hlinkClick>
                </a:rPr>
                <a:t>Unsplash</a:t>
              </a:r>
              <a:endParaRPr lang="en-US" dirty="0">
                <a:solidFill>
                  <a:schemeClr val="bg1"/>
                </a:solidFill>
              </a:endParaRPr>
            </a:p>
          </p:txBody>
        </p:sp>
      </p:grpSp>
    </p:spTree>
    <p:extLst>
      <p:ext uri="{BB962C8B-B14F-4D97-AF65-F5344CB8AC3E}">
        <p14:creationId xmlns:p14="http://schemas.microsoft.com/office/powerpoint/2010/main" val="244657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C0065C-B181-2F4F-A394-C40F4F235E3D}"/>
              </a:ext>
            </a:extLst>
          </p:cNvPr>
          <p:cNvSpPr/>
          <p:nvPr/>
        </p:nvSpPr>
        <p:spPr>
          <a:xfrm>
            <a:off x="4973254" y="7869342"/>
            <a:ext cx="2798908" cy="369332"/>
          </a:xfrm>
          <a:prstGeom prst="rect">
            <a:avLst/>
          </a:prstGeom>
        </p:spPr>
        <p:txBody>
          <a:bodyPr wrap="none">
            <a:spAutoFit/>
          </a:bodyPr>
          <a:lstStyle/>
          <a:p>
            <a:r>
              <a:rPr lang="en-US" dirty="0">
                <a:solidFill>
                  <a:srgbClr val="111111"/>
                </a:solidFill>
                <a:latin typeface="-apple-system"/>
              </a:rPr>
              <a:t>Photo by </a:t>
            </a:r>
            <a:r>
              <a:rPr lang="en-US" dirty="0">
                <a:solidFill>
                  <a:srgbClr val="999999"/>
                </a:solidFill>
                <a:latin typeface="-apple-system"/>
                <a:hlinkClick r:id="rId2"/>
              </a:rPr>
              <a:t>NASA</a:t>
            </a:r>
            <a:r>
              <a:rPr lang="en-US" dirty="0">
                <a:solidFill>
                  <a:srgbClr val="111111"/>
                </a:solidFill>
                <a:latin typeface="-apple-system"/>
              </a:rPr>
              <a:t> on </a:t>
            </a:r>
            <a:r>
              <a:rPr lang="en-US" dirty="0">
                <a:solidFill>
                  <a:srgbClr val="999999"/>
                </a:solidFill>
                <a:latin typeface="-apple-system"/>
                <a:hlinkClick r:id="rId3"/>
              </a:rPr>
              <a:t>Unsplash</a:t>
            </a:r>
            <a:endParaRPr lang="en-US" dirty="0"/>
          </a:p>
        </p:txBody>
      </p:sp>
      <p:pic>
        <p:nvPicPr>
          <p:cNvPr id="4" name="Picture 3">
            <a:extLst>
              <a:ext uri="{FF2B5EF4-FFF2-40B4-BE49-F238E27FC236}">
                <a16:creationId xmlns:a16="http://schemas.microsoft.com/office/drawing/2014/main" id="{94C06442-282E-7942-9D82-30EA8D394C1A}"/>
              </a:ext>
            </a:extLst>
          </p:cNvPr>
          <p:cNvPicPr>
            <a:picLocks noChangeAspect="1"/>
          </p:cNvPicPr>
          <p:nvPr/>
        </p:nvPicPr>
        <p:blipFill>
          <a:blip r:embed="rId4"/>
          <a:stretch>
            <a:fillRect/>
          </a:stretch>
        </p:blipFill>
        <p:spPr>
          <a:xfrm>
            <a:off x="0" y="0"/>
            <a:ext cx="12188825" cy="8112692"/>
          </a:xfrm>
          <a:prstGeom prst="rect">
            <a:avLst/>
          </a:prstGeom>
        </p:spPr>
      </p:pic>
      <p:grpSp>
        <p:nvGrpSpPr>
          <p:cNvPr id="5" name="Group 4">
            <a:extLst>
              <a:ext uri="{FF2B5EF4-FFF2-40B4-BE49-F238E27FC236}">
                <a16:creationId xmlns:a16="http://schemas.microsoft.com/office/drawing/2014/main" id="{9425155E-98EC-FD41-88B4-2A9155A7E000}"/>
              </a:ext>
            </a:extLst>
          </p:cNvPr>
          <p:cNvGrpSpPr/>
          <p:nvPr/>
        </p:nvGrpSpPr>
        <p:grpSpPr>
          <a:xfrm>
            <a:off x="-1" y="6472217"/>
            <a:ext cx="12188824" cy="385783"/>
            <a:chOff x="-1" y="7247792"/>
            <a:chExt cx="12188824" cy="385783"/>
          </a:xfrm>
          <a:solidFill>
            <a:schemeClr val="tx2">
              <a:alpha val="48000"/>
            </a:schemeClr>
          </a:solidFill>
        </p:grpSpPr>
        <p:sp>
          <p:nvSpPr>
            <p:cNvPr id="6" name="Rectangle 5">
              <a:extLst>
                <a:ext uri="{FF2B5EF4-FFF2-40B4-BE49-F238E27FC236}">
                  <a16:creationId xmlns:a16="http://schemas.microsoft.com/office/drawing/2014/main" id="{E0B7A235-36C2-7741-8071-A5BBDE436B41}"/>
                </a:ext>
              </a:extLst>
            </p:cNvPr>
            <p:cNvSpPr/>
            <p:nvPr/>
          </p:nvSpPr>
          <p:spPr>
            <a:xfrm>
              <a:off x="-1" y="7264243"/>
              <a:ext cx="12188824" cy="36933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Rectangle 6">
              <a:extLst>
                <a:ext uri="{FF2B5EF4-FFF2-40B4-BE49-F238E27FC236}">
                  <a16:creationId xmlns:a16="http://schemas.microsoft.com/office/drawing/2014/main" id="{FB2324AC-0E8C-5447-8754-63711F26D031}"/>
                </a:ext>
              </a:extLst>
            </p:cNvPr>
            <p:cNvSpPr/>
            <p:nvPr/>
          </p:nvSpPr>
          <p:spPr>
            <a:xfrm>
              <a:off x="249736" y="7247792"/>
              <a:ext cx="2790892" cy="369332"/>
            </a:xfrm>
            <a:prstGeom prst="rect">
              <a:avLst/>
            </a:prstGeom>
            <a:noFill/>
          </p:spPr>
          <p:txBody>
            <a:bodyPr wrap="none">
              <a:spAutoFit/>
            </a:bodyPr>
            <a:lstStyle/>
            <a:p>
              <a:r>
                <a:rPr lang="en-US" dirty="0">
                  <a:solidFill>
                    <a:schemeClr val="bg1"/>
                  </a:solidFill>
                  <a:latin typeface="-apple-system"/>
                </a:rPr>
                <a:t>Photo by </a:t>
              </a:r>
              <a:r>
                <a:rPr lang="en-US" u="sng" dirty="0">
                  <a:solidFill>
                    <a:schemeClr val="bg1"/>
                  </a:solidFill>
                  <a:latin typeface="-apple-system"/>
                </a:rPr>
                <a:t>Nasa</a:t>
              </a:r>
              <a:r>
                <a:rPr lang="en-US" dirty="0">
                  <a:solidFill>
                    <a:schemeClr val="bg1"/>
                  </a:solidFill>
                  <a:latin typeface="-apple-system"/>
                </a:rPr>
                <a:t> on </a:t>
              </a:r>
              <a:r>
                <a:rPr lang="en-US" dirty="0" err="1">
                  <a:solidFill>
                    <a:schemeClr val="bg1"/>
                  </a:solidFill>
                  <a:latin typeface="-apple-system"/>
                  <a:hlinkClick r:id="rId5">
                    <a:extLst>
                      <a:ext uri="{A12FA001-AC4F-418D-AE19-62706E023703}">
                        <ahyp:hlinkClr xmlns:ahyp="http://schemas.microsoft.com/office/drawing/2018/hyperlinkcolor" val="tx"/>
                      </a:ext>
                    </a:extLst>
                  </a:hlinkClick>
                </a:rPr>
                <a:t>Unsplash</a:t>
              </a:r>
              <a:endParaRPr lang="en-US" dirty="0">
                <a:solidFill>
                  <a:schemeClr val="bg1"/>
                </a:solidFill>
              </a:endParaRPr>
            </a:p>
          </p:txBody>
        </p:sp>
      </p:grpSp>
      <p:sp>
        <p:nvSpPr>
          <p:cNvPr id="8" name="Rectangle 7">
            <a:extLst>
              <a:ext uri="{FF2B5EF4-FFF2-40B4-BE49-F238E27FC236}">
                <a16:creationId xmlns:a16="http://schemas.microsoft.com/office/drawing/2014/main" id="{EBE98C94-F921-5344-8DB5-9B71E1172A7F}"/>
              </a:ext>
            </a:extLst>
          </p:cNvPr>
          <p:cNvSpPr/>
          <p:nvPr/>
        </p:nvSpPr>
        <p:spPr>
          <a:xfrm>
            <a:off x="-2031" y="4924468"/>
            <a:ext cx="12188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Let’s go back to earth</a:t>
            </a:r>
          </a:p>
        </p:txBody>
      </p:sp>
    </p:spTree>
    <p:extLst>
      <p:ext uri="{BB962C8B-B14F-4D97-AF65-F5344CB8AC3E}">
        <p14:creationId xmlns:p14="http://schemas.microsoft.com/office/powerpoint/2010/main" val="54105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311B8F01-8DD1-5945-B62A-05B02FA1D341}"/>
              </a:ext>
            </a:extLst>
          </p:cNvPr>
          <p:cNvSpPr txBox="1">
            <a:spLocks noGrp="1"/>
          </p:cNvSpPr>
          <p:nvPr>
            <p:ph type="body" sz="quarter" idx="16"/>
          </p:nvPr>
        </p:nvSpPr>
        <p:spPr>
          <a:xfrm>
            <a:off x="438912" y="2017787"/>
            <a:ext cx="5413248" cy="2782813"/>
          </a:xfrm>
          <a:prstGeom prst="rect">
            <a:avLst/>
          </a:prstGeom>
        </p:spPr>
        <p:txBody>
          <a:bodyPr vert="horz" wrap="square" lIns="0" tIns="12700" rIns="0" bIns="0" rtlCol="0">
            <a:spAutoFit/>
          </a:bodyPr>
          <a:lstStyle/>
          <a:p>
            <a:pPr marL="0" marR="5080" indent="0" algn="ctr">
              <a:lnSpc>
                <a:spcPct val="100000"/>
              </a:lnSpc>
              <a:spcBef>
                <a:spcPts val="100"/>
              </a:spcBef>
              <a:buNone/>
            </a:pPr>
            <a:r>
              <a:rPr lang="en-US" sz="3600" dirty="0">
                <a:latin typeface="Metropolis" pitchFamily="2" charset="77"/>
              </a:rPr>
              <a:t>We are moving the complexity of this new service architecture to the space between our services</a:t>
            </a:r>
            <a:endParaRPr sz="3600" dirty="0">
              <a:latin typeface="Metropolis" pitchFamily="2" charset="77"/>
              <a:cs typeface="Arial"/>
            </a:endParaRPr>
          </a:p>
        </p:txBody>
      </p:sp>
    </p:spTree>
    <p:extLst>
      <p:ext uri="{BB962C8B-B14F-4D97-AF65-F5344CB8AC3E}">
        <p14:creationId xmlns:p14="http://schemas.microsoft.com/office/powerpoint/2010/main" val="374768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D5104F-B2B1-E14F-9E7F-8E90A6A8B7E0}"/>
              </a:ext>
            </a:extLst>
          </p:cNvPr>
          <p:cNvSpPr/>
          <p:nvPr/>
        </p:nvSpPr>
        <p:spPr>
          <a:xfrm>
            <a:off x="7871631" y="1457922"/>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Discovery</a:t>
            </a:r>
          </a:p>
        </p:txBody>
      </p:sp>
      <p:sp>
        <p:nvSpPr>
          <p:cNvPr id="10" name="Rectangle 9">
            <a:extLst>
              <a:ext uri="{FF2B5EF4-FFF2-40B4-BE49-F238E27FC236}">
                <a16:creationId xmlns:a16="http://schemas.microsoft.com/office/drawing/2014/main" id="{D17CF24D-6E8B-B845-B33B-BAAB7EBC4F56}"/>
              </a:ext>
            </a:extLst>
          </p:cNvPr>
          <p:cNvSpPr/>
          <p:nvPr/>
        </p:nvSpPr>
        <p:spPr>
          <a:xfrm>
            <a:off x="7871631" y="2480364"/>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Invocation</a:t>
            </a:r>
          </a:p>
        </p:txBody>
      </p:sp>
      <p:sp>
        <p:nvSpPr>
          <p:cNvPr id="11" name="Rectangle 10">
            <a:extLst>
              <a:ext uri="{FF2B5EF4-FFF2-40B4-BE49-F238E27FC236}">
                <a16:creationId xmlns:a16="http://schemas.microsoft.com/office/drawing/2014/main" id="{B488DF9E-1C70-464A-925E-D49492E9B1F3}"/>
              </a:ext>
            </a:extLst>
          </p:cNvPr>
          <p:cNvSpPr/>
          <p:nvPr/>
        </p:nvSpPr>
        <p:spPr>
          <a:xfrm>
            <a:off x="7871630" y="3502807"/>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Elasticity</a:t>
            </a:r>
          </a:p>
        </p:txBody>
      </p:sp>
      <p:sp>
        <p:nvSpPr>
          <p:cNvPr id="12" name="Rectangle 11">
            <a:extLst>
              <a:ext uri="{FF2B5EF4-FFF2-40B4-BE49-F238E27FC236}">
                <a16:creationId xmlns:a16="http://schemas.microsoft.com/office/drawing/2014/main" id="{E91F1B93-ACCE-7E41-9327-5D0F4C3E2ADF}"/>
              </a:ext>
            </a:extLst>
          </p:cNvPr>
          <p:cNvSpPr/>
          <p:nvPr/>
        </p:nvSpPr>
        <p:spPr>
          <a:xfrm>
            <a:off x="7871629" y="4598805"/>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Resilience</a:t>
            </a:r>
          </a:p>
        </p:txBody>
      </p:sp>
      <p:sp>
        <p:nvSpPr>
          <p:cNvPr id="13" name="Rectangle 12">
            <a:extLst>
              <a:ext uri="{FF2B5EF4-FFF2-40B4-BE49-F238E27FC236}">
                <a16:creationId xmlns:a16="http://schemas.microsoft.com/office/drawing/2014/main" id="{3216B975-E293-344D-88F3-759DE69F8349}"/>
              </a:ext>
            </a:extLst>
          </p:cNvPr>
          <p:cNvSpPr/>
          <p:nvPr/>
        </p:nvSpPr>
        <p:spPr>
          <a:xfrm>
            <a:off x="4824814" y="4804658"/>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Pipeline</a:t>
            </a:r>
          </a:p>
        </p:txBody>
      </p:sp>
      <p:sp>
        <p:nvSpPr>
          <p:cNvPr id="14" name="Rectangle 13">
            <a:extLst>
              <a:ext uri="{FF2B5EF4-FFF2-40B4-BE49-F238E27FC236}">
                <a16:creationId xmlns:a16="http://schemas.microsoft.com/office/drawing/2014/main" id="{E24B9A48-8C28-1B40-9C58-274A447D3125}"/>
              </a:ext>
            </a:extLst>
          </p:cNvPr>
          <p:cNvSpPr/>
          <p:nvPr/>
        </p:nvSpPr>
        <p:spPr>
          <a:xfrm>
            <a:off x="1736529" y="4598804"/>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Logging</a:t>
            </a:r>
          </a:p>
        </p:txBody>
      </p:sp>
      <p:sp>
        <p:nvSpPr>
          <p:cNvPr id="15" name="Rectangle 14">
            <a:extLst>
              <a:ext uri="{FF2B5EF4-FFF2-40B4-BE49-F238E27FC236}">
                <a16:creationId xmlns:a16="http://schemas.microsoft.com/office/drawing/2014/main" id="{DFFCD737-E8A8-DB4F-B336-F6FCB3CDDFC7}"/>
              </a:ext>
            </a:extLst>
          </p:cNvPr>
          <p:cNvSpPr/>
          <p:nvPr/>
        </p:nvSpPr>
        <p:spPr>
          <a:xfrm>
            <a:off x="1736528" y="3506498"/>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Monitoring</a:t>
            </a:r>
          </a:p>
        </p:txBody>
      </p:sp>
      <p:sp>
        <p:nvSpPr>
          <p:cNvPr id="16" name="Rectangle 15">
            <a:extLst>
              <a:ext uri="{FF2B5EF4-FFF2-40B4-BE49-F238E27FC236}">
                <a16:creationId xmlns:a16="http://schemas.microsoft.com/office/drawing/2014/main" id="{EE262BC3-0A95-084B-BB47-8C586198BEF4}"/>
              </a:ext>
            </a:extLst>
          </p:cNvPr>
          <p:cNvSpPr/>
          <p:nvPr/>
        </p:nvSpPr>
        <p:spPr>
          <a:xfrm>
            <a:off x="1736528" y="2480363"/>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Tracing</a:t>
            </a:r>
          </a:p>
        </p:txBody>
      </p:sp>
      <p:sp>
        <p:nvSpPr>
          <p:cNvPr id="17" name="Rectangle 16">
            <a:extLst>
              <a:ext uri="{FF2B5EF4-FFF2-40B4-BE49-F238E27FC236}">
                <a16:creationId xmlns:a16="http://schemas.microsoft.com/office/drawing/2014/main" id="{D932E807-AC0D-C843-908D-0BD39E8DD07B}"/>
              </a:ext>
            </a:extLst>
          </p:cNvPr>
          <p:cNvSpPr/>
          <p:nvPr/>
        </p:nvSpPr>
        <p:spPr>
          <a:xfrm>
            <a:off x="1736528" y="1457922"/>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Authentication</a:t>
            </a:r>
          </a:p>
        </p:txBody>
      </p:sp>
      <p:sp>
        <p:nvSpPr>
          <p:cNvPr id="18" name="Rectangle 17">
            <a:extLst>
              <a:ext uri="{FF2B5EF4-FFF2-40B4-BE49-F238E27FC236}">
                <a16:creationId xmlns:a16="http://schemas.microsoft.com/office/drawing/2014/main" id="{768478CA-C24F-C143-9A9E-F5CE31A7944C}"/>
              </a:ext>
            </a:extLst>
          </p:cNvPr>
          <p:cNvSpPr/>
          <p:nvPr/>
        </p:nvSpPr>
        <p:spPr>
          <a:xfrm>
            <a:off x="4824814" y="1292694"/>
            <a:ext cx="2580665" cy="8012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API</a:t>
            </a:r>
          </a:p>
        </p:txBody>
      </p:sp>
      <p:grpSp>
        <p:nvGrpSpPr>
          <p:cNvPr id="8" name="Group 7">
            <a:extLst>
              <a:ext uri="{FF2B5EF4-FFF2-40B4-BE49-F238E27FC236}">
                <a16:creationId xmlns:a16="http://schemas.microsoft.com/office/drawing/2014/main" id="{BA6FF6DA-EB7B-9349-80C8-3B86890889E8}"/>
              </a:ext>
            </a:extLst>
          </p:cNvPr>
          <p:cNvGrpSpPr/>
          <p:nvPr/>
        </p:nvGrpSpPr>
        <p:grpSpPr>
          <a:xfrm>
            <a:off x="4033496" y="2042697"/>
            <a:ext cx="4121834" cy="2846159"/>
            <a:chOff x="4033495" y="2298308"/>
            <a:chExt cx="4121834" cy="2846159"/>
          </a:xfrm>
        </p:grpSpPr>
        <p:sp>
          <p:nvSpPr>
            <p:cNvPr id="6" name="Rectangle 5">
              <a:extLst>
                <a:ext uri="{FF2B5EF4-FFF2-40B4-BE49-F238E27FC236}">
                  <a16:creationId xmlns:a16="http://schemas.microsoft.com/office/drawing/2014/main" id="{5206548A-8B0C-7045-8931-1243E51F158F}"/>
                </a:ext>
              </a:extLst>
            </p:cNvPr>
            <p:cNvSpPr/>
            <p:nvPr/>
          </p:nvSpPr>
          <p:spPr>
            <a:xfrm>
              <a:off x="4033495" y="2298308"/>
              <a:ext cx="4121834" cy="28461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Rectangle 6">
              <a:extLst>
                <a:ext uri="{FF2B5EF4-FFF2-40B4-BE49-F238E27FC236}">
                  <a16:creationId xmlns:a16="http://schemas.microsoft.com/office/drawing/2014/main" id="{8AE8152B-D303-4C47-BD95-8EA6EA695947}"/>
                </a:ext>
              </a:extLst>
            </p:cNvPr>
            <p:cNvSpPr/>
            <p:nvPr/>
          </p:nvSpPr>
          <p:spPr>
            <a:xfrm>
              <a:off x="5292688" y="3244859"/>
              <a:ext cx="1608133" cy="584775"/>
            </a:xfrm>
            <a:prstGeom prst="rect">
              <a:avLst/>
            </a:prstGeom>
          </p:spPr>
          <p:txBody>
            <a:bodyPr wrap="none">
              <a:spAutoFit/>
            </a:bodyPr>
            <a:lstStyle/>
            <a:p>
              <a:r>
                <a:rPr lang="en-US" sz="3200" dirty="0">
                  <a:solidFill>
                    <a:schemeClr val="tx2"/>
                  </a:solidFill>
                </a:rPr>
                <a:t>Service</a:t>
              </a:r>
            </a:p>
          </p:txBody>
        </p:sp>
      </p:grpSp>
      <p:pic>
        <p:nvPicPr>
          <p:cNvPr id="20" name="Picture 19">
            <a:extLst>
              <a:ext uri="{FF2B5EF4-FFF2-40B4-BE49-F238E27FC236}">
                <a16:creationId xmlns:a16="http://schemas.microsoft.com/office/drawing/2014/main" id="{78374FDE-168A-5D4C-B742-97D7C716D757}"/>
              </a:ext>
            </a:extLst>
          </p:cNvPr>
          <p:cNvPicPr>
            <a:picLocks noChangeAspect="1"/>
          </p:cNvPicPr>
          <p:nvPr/>
        </p:nvPicPr>
        <p:blipFill>
          <a:blip r:embed="rId2"/>
          <a:stretch>
            <a:fillRect/>
          </a:stretch>
        </p:blipFill>
        <p:spPr>
          <a:xfrm>
            <a:off x="6882539" y="3660833"/>
            <a:ext cx="989089" cy="989089"/>
          </a:xfrm>
          <a:prstGeom prst="rect">
            <a:avLst/>
          </a:prstGeom>
        </p:spPr>
      </p:pic>
      <p:pic>
        <p:nvPicPr>
          <p:cNvPr id="21" name="Picture 20">
            <a:extLst>
              <a:ext uri="{FF2B5EF4-FFF2-40B4-BE49-F238E27FC236}">
                <a16:creationId xmlns:a16="http://schemas.microsoft.com/office/drawing/2014/main" id="{F38DE3B4-B544-D14F-A8B5-C1D5C64C9E45}"/>
              </a:ext>
            </a:extLst>
          </p:cNvPr>
          <p:cNvPicPr>
            <a:picLocks noChangeAspect="1"/>
          </p:cNvPicPr>
          <p:nvPr/>
        </p:nvPicPr>
        <p:blipFill>
          <a:blip r:embed="rId3"/>
          <a:stretch>
            <a:fillRect/>
          </a:stretch>
        </p:blipFill>
        <p:spPr>
          <a:xfrm>
            <a:off x="5715280" y="3660833"/>
            <a:ext cx="750397" cy="1020257"/>
          </a:xfrm>
          <a:prstGeom prst="rect">
            <a:avLst/>
          </a:prstGeom>
        </p:spPr>
      </p:pic>
      <p:pic>
        <p:nvPicPr>
          <p:cNvPr id="24" name="Picture 23">
            <a:extLst>
              <a:ext uri="{FF2B5EF4-FFF2-40B4-BE49-F238E27FC236}">
                <a16:creationId xmlns:a16="http://schemas.microsoft.com/office/drawing/2014/main" id="{BD70CABB-156A-C04A-B6C1-5FF487AA1A69}"/>
              </a:ext>
            </a:extLst>
          </p:cNvPr>
          <p:cNvPicPr>
            <a:picLocks noChangeAspect="1"/>
          </p:cNvPicPr>
          <p:nvPr/>
        </p:nvPicPr>
        <p:blipFill>
          <a:blip r:embed="rId4"/>
          <a:stretch>
            <a:fillRect/>
          </a:stretch>
        </p:blipFill>
        <p:spPr>
          <a:xfrm>
            <a:off x="4288878" y="3330729"/>
            <a:ext cx="811981" cy="1484573"/>
          </a:xfrm>
          <a:prstGeom prst="rect">
            <a:avLst/>
          </a:prstGeom>
        </p:spPr>
      </p:pic>
      <p:pic>
        <p:nvPicPr>
          <p:cNvPr id="25" name="Picture 24">
            <a:extLst>
              <a:ext uri="{FF2B5EF4-FFF2-40B4-BE49-F238E27FC236}">
                <a16:creationId xmlns:a16="http://schemas.microsoft.com/office/drawing/2014/main" id="{D4BD9350-A0ED-504A-A4C8-ADDF3ED9C14F}"/>
              </a:ext>
            </a:extLst>
          </p:cNvPr>
          <p:cNvPicPr>
            <a:picLocks noChangeAspect="1"/>
          </p:cNvPicPr>
          <p:nvPr/>
        </p:nvPicPr>
        <p:blipFill>
          <a:blip r:embed="rId5"/>
          <a:stretch>
            <a:fillRect/>
          </a:stretch>
        </p:blipFill>
        <p:spPr>
          <a:xfrm>
            <a:off x="6874430" y="2337346"/>
            <a:ext cx="1005305" cy="1005840"/>
          </a:xfrm>
          <a:prstGeom prst="rect">
            <a:avLst/>
          </a:prstGeom>
        </p:spPr>
      </p:pic>
      <p:pic>
        <p:nvPicPr>
          <p:cNvPr id="26" name="Picture 25">
            <a:extLst>
              <a:ext uri="{FF2B5EF4-FFF2-40B4-BE49-F238E27FC236}">
                <a16:creationId xmlns:a16="http://schemas.microsoft.com/office/drawing/2014/main" id="{7BAF034B-D0B5-B342-9C8B-43658B592DD8}"/>
              </a:ext>
            </a:extLst>
          </p:cNvPr>
          <p:cNvPicPr>
            <a:picLocks noChangeAspect="1"/>
          </p:cNvPicPr>
          <p:nvPr/>
        </p:nvPicPr>
        <p:blipFill>
          <a:blip r:embed="rId6"/>
          <a:stretch>
            <a:fillRect/>
          </a:stretch>
        </p:blipFill>
        <p:spPr>
          <a:xfrm>
            <a:off x="4321880" y="2241091"/>
            <a:ext cx="911202" cy="911202"/>
          </a:xfrm>
          <a:prstGeom prst="rect">
            <a:avLst/>
          </a:prstGeom>
        </p:spPr>
      </p:pic>
      <p:grpSp>
        <p:nvGrpSpPr>
          <p:cNvPr id="2" name="Group 1">
            <a:extLst>
              <a:ext uri="{FF2B5EF4-FFF2-40B4-BE49-F238E27FC236}">
                <a16:creationId xmlns:a16="http://schemas.microsoft.com/office/drawing/2014/main" id="{C36E85E7-9F93-A948-AFB7-082C17757BC0}"/>
              </a:ext>
            </a:extLst>
          </p:cNvPr>
          <p:cNvGrpSpPr/>
          <p:nvPr/>
        </p:nvGrpSpPr>
        <p:grpSpPr>
          <a:xfrm>
            <a:off x="10278069" y="1451691"/>
            <a:ext cx="825074" cy="3948387"/>
            <a:chOff x="10278069" y="1451691"/>
            <a:chExt cx="825074" cy="3948387"/>
          </a:xfrm>
        </p:grpSpPr>
        <p:pic>
          <p:nvPicPr>
            <p:cNvPr id="31" name="Picture 30">
              <a:extLst>
                <a:ext uri="{FF2B5EF4-FFF2-40B4-BE49-F238E27FC236}">
                  <a16:creationId xmlns:a16="http://schemas.microsoft.com/office/drawing/2014/main" id="{633F25CA-DF03-1144-9B32-41B045B429EE}"/>
                </a:ext>
              </a:extLst>
            </p:cNvPr>
            <p:cNvPicPr>
              <a:picLocks noChangeAspect="1"/>
            </p:cNvPicPr>
            <p:nvPr/>
          </p:nvPicPr>
          <p:blipFill>
            <a:blip r:embed="rId7"/>
            <a:stretch>
              <a:fillRect/>
            </a:stretch>
          </p:blipFill>
          <p:spPr>
            <a:xfrm>
              <a:off x="10278069" y="2480361"/>
              <a:ext cx="825074" cy="801274"/>
            </a:xfrm>
            <a:prstGeom prst="rect">
              <a:avLst/>
            </a:prstGeom>
          </p:spPr>
        </p:pic>
        <p:pic>
          <p:nvPicPr>
            <p:cNvPr id="32" name="Picture 31">
              <a:extLst>
                <a:ext uri="{FF2B5EF4-FFF2-40B4-BE49-F238E27FC236}">
                  <a16:creationId xmlns:a16="http://schemas.microsoft.com/office/drawing/2014/main" id="{7523A9FC-31D5-9B43-986F-1CDFF7E23D3E}"/>
                </a:ext>
              </a:extLst>
            </p:cNvPr>
            <p:cNvPicPr>
              <a:picLocks noChangeAspect="1"/>
            </p:cNvPicPr>
            <p:nvPr/>
          </p:nvPicPr>
          <p:blipFill>
            <a:blip r:embed="rId7"/>
            <a:stretch>
              <a:fillRect/>
            </a:stretch>
          </p:blipFill>
          <p:spPr>
            <a:xfrm>
              <a:off x="10278069" y="1451691"/>
              <a:ext cx="825074" cy="801274"/>
            </a:xfrm>
            <a:prstGeom prst="rect">
              <a:avLst/>
            </a:prstGeom>
          </p:spPr>
        </p:pic>
        <p:pic>
          <p:nvPicPr>
            <p:cNvPr id="33" name="Picture 32">
              <a:extLst>
                <a:ext uri="{FF2B5EF4-FFF2-40B4-BE49-F238E27FC236}">
                  <a16:creationId xmlns:a16="http://schemas.microsoft.com/office/drawing/2014/main" id="{3E742B1A-6CD9-5040-936C-5F822F14094B}"/>
                </a:ext>
              </a:extLst>
            </p:cNvPr>
            <p:cNvPicPr>
              <a:picLocks noChangeAspect="1"/>
            </p:cNvPicPr>
            <p:nvPr/>
          </p:nvPicPr>
          <p:blipFill>
            <a:blip r:embed="rId7"/>
            <a:stretch>
              <a:fillRect/>
            </a:stretch>
          </p:blipFill>
          <p:spPr>
            <a:xfrm>
              <a:off x="10278069" y="3493821"/>
              <a:ext cx="825074" cy="801274"/>
            </a:xfrm>
            <a:prstGeom prst="rect">
              <a:avLst/>
            </a:prstGeom>
          </p:spPr>
        </p:pic>
        <p:pic>
          <p:nvPicPr>
            <p:cNvPr id="34" name="Picture 33">
              <a:extLst>
                <a:ext uri="{FF2B5EF4-FFF2-40B4-BE49-F238E27FC236}">
                  <a16:creationId xmlns:a16="http://schemas.microsoft.com/office/drawing/2014/main" id="{39EA8F3E-3EF8-8A45-A06E-BDC044C5A2DA}"/>
                </a:ext>
              </a:extLst>
            </p:cNvPr>
            <p:cNvPicPr>
              <a:picLocks noChangeAspect="1"/>
            </p:cNvPicPr>
            <p:nvPr/>
          </p:nvPicPr>
          <p:blipFill>
            <a:blip r:embed="rId7"/>
            <a:stretch>
              <a:fillRect/>
            </a:stretch>
          </p:blipFill>
          <p:spPr>
            <a:xfrm>
              <a:off x="10278069" y="4598804"/>
              <a:ext cx="825074" cy="801274"/>
            </a:xfrm>
            <a:prstGeom prst="rect">
              <a:avLst/>
            </a:prstGeom>
          </p:spPr>
        </p:pic>
      </p:grpSp>
      <p:pic>
        <p:nvPicPr>
          <p:cNvPr id="35" name="Picture 34">
            <a:extLst>
              <a:ext uri="{FF2B5EF4-FFF2-40B4-BE49-F238E27FC236}">
                <a16:creationId xmlns:a16="http://schemas.microsoft.com/office/drawing/2014/main" id="{01206604-FA1D-3E42-80BF-51F0BF9DB5C8}"/>
              </a:ext>
            </a:extLst>
          </p:cNvPr>
          <p:cNvPicPr>
            <a:picLocks noChangeAspect="1"/>
          </p:cNvPicPr>
          <p:nvPr/>
        </p:nvPicPr>
        <p:blipFill>
          <a:blip r:embed="rId8"/>
          <a:stretch>
            <a:fillRect/>
          </a:stretch>
        </p:blipFill>
        <p:spPr>
          <a:xfrm>
            <a:off x="5156226" y="5476320"/>
            <a:ext cx="888320" cy="1228843"/>
          </a:xfrm>
          <a:prstGeom prst="rect">
            <a:avLst/>
          </a:prstGeom>
        </p:spPr>
      </p:pic>
      <p:pic>
        <p:nvPicPr>
          <p:cNvPr id="36" name="Picture 2" descr="Image result for codestream logo">
            <a:extLst>
              <a:ext uri="{FF2B5EF4-FFF2-40B4-BE49-F238E27FC236}">
                <a16:creationId xmlns:a16="http://schemas.microsoft.com/office/drawing/2014/main" id="{2C3878DF-0650-E44A-B621-1B3C95545D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6789" y="5580791"/>
            <a:ext cx="1077400" cy="1077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1CEAB3CD-EBD9-744B-BE15-B0AB7DC1EA7D}"/>
              </a:ext>
            </a:extLst>
          </p:cNvPr>
          <p:cNvPicPr>
            <a:picLocks noChangeAspect="1"/>
          </p:cNvPicPr>
          <p:nvPr/>
        </p:nvPicPr>
        <p:blipFill>
          <a:blip r:embed="rId10"/>
          <a:stretch>
            <a:fillRect/>
          </a:stretch>
        </p:blipFill>
        <p:spPr>
          <a:xfrm>
            <a:off x="263775" y="895937"/>
            <a:ext cx="3622962" cy="3491218"/>
          </a:xfrm>
          <a:prstGeom prst="rect">
            <a:avLst/>
          </a:prstGeom>
        </p:spPr>
      </p:pic>
    </p:spTree>
    <p:extLst>
      <p:ext uri="{BB962C8B-B14F-4D97-AF65-F5344CB8AC3E}">
        <p14:creationId xmlns:p14="http://schemas.microsoft.com/office/powerpoint/2010/main" val="403394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1CA735E-E00C-DA41-9B2E-D4EE0D73F32C}"/>
              </a:ext>
            </a:extLst>
          </p:cNvPr>
          <p:cNvPicPr>
            <a:picLocks noChangeAspect="1"/>
          </p:cNvPicPr>
          <p:nvPr/>
        </p:nvPicPr>
        <p:blipFill>
          <a:blip r:embed="rId2"/>
          <a:stretch>
            <a:fillRect/>
          </a:stretch>
        </p:blipFill>
        <p:spPr>
          <a:xfrm>
            <a:off x="-1" y="-1"/>
            <a:ext cx="0" cy="0"/>
          </a:xfrm>
          <a:prstGeom prst="rect">
            <a:avLst/>
          </a:prstGeom>
        </p:spPr>
      </p:pic>
      <p:pic>
        <p:nvPicPr>
          <p:cNvPr id="19" name="Picture 18">
            <a:extLst>
              <a:ext uri="{FF2B5EF4-FFF2-40B4-BE49-F238E27FC236}">
                <a16:creationId xmlns:a16="http://schemas.microsoft.com/office/drawing/2014/main" id="{EC81ECCF-01EE-B64B-968B-B17F5C98A443}"/>
              </a:ext>
            </a:extLst>
          </p:cNvPr>
          <p:cNvPicPr>
            <a:picLocks noChangeAspect="1"/>
          </p:cNvPicPr>
          <p:nvPr/>
        </p:nvPicPr>
        <p:blipFill>
          <a:blip r:embed="rId3"/>
          <a:stretch>
            <a:fillRect/>
          </a:stretch>
        </p:blipFill>
        <p:spPr>
          <a:xfrm>
            <a:off x="2032" y="-1564200"/>
            <a:ext cx="12186793" cy="9986400"/>
          </a:xfrm>
          <a:prstGeom prst="rect">
            <a:avLst/>
          </a:prstGeom>
        </p:spPr>
      </p:pic>
      <p:grpSp>
        <p:nvGrpSpPr>
          <p:cNvPr id="20" name="Group 19">
            <a:extLst>
              <a:ext uri="{FF2B5EF4-FFF2-40B4-BE49-F238E27FC236}">
                <a16:creationId xmlns:a16="http://schemas.microsoft.com/office/drawing/2014/main" id="{A8DF057A-4009-6144-99B6-542EA54343C0}"/>
              </a:ext>
            </a:extLst>
          </p:cNvPr>
          <p:cNvGrpSpPr/>
          <p:nvPr/>
        </p:nvGrpSpPr>
        <p:grpSpPr>
          <a:xfrm>
            <a:off x="-1" y="6472217"/>
            <a:ext cx="12188824" cy="385783"/>
            <a:chOff x="-1" y="7247792"/>
            <a:chExt cx="12188824" cy="385783"/>
          </a:xfrm>
          <a:solidFill>
            <a:schemeClr val="tx2">
              <a:alpha val="48000"/>
            </a:schemeClr>
          </a:solidFill>
        </p:grpSpPr>
        <p:sp>
          <p:nvSpPr>
            <p:cNvPr id="21" name="Rectangle 20">
              <a:extLst>
                <a:ext uri="{FF2B5EF4-FFF2-40B4-BE49-F238E27FC236}">
                  <a16:creationId xmlns:a16="http://schemas.microsoft.com/office/drawing/2014/main" id="{AF99CBB6-02ED-8B42-8F17-EE3C85C6C84C}"/>
                </a:ext>
              </a:extLst>
            </p:cNvPr>
            <p:cNvSpPr/>
            <p:nvPr/>
          </p:nvSpPr>
          <p:spPr>
            <a:xfrm>
              <a:off x="-1" y="7264243"/>
              <a:ext cx="12188824" cy="36933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 name="Rectangle 21">
              <a:extLst>
                <a:ext uri="{FF2B5EF4-FFF2-40B4-BE49-F238E27FC236}">
                  <a16:creationId xmlns:a16="http://schemas.microsoft.com/office/drawing/2014/main" id="{9077A3F2-9E34-FB4D-A8ED-AA9C768D6A9D}"/>
                </a:ext>
              </a:extLst>
            </p:cNvPr>
            <p:cNvSpPr/>
            <p:nvPr/>
          </p:nvSpPr>
          <p:spPr>
            <a:xfrm>
              <a:off x="249736" y="7247792"/>
              <a:ext cx="3286284" cy="369332"/>
            </a:xfrm>
            <a:prstGeom prst="rect">
              <a:avLst/>
            </a:prstGeom>
            <a:noFill/>
          </p:spPr>
          <p:txBody>
            <a:bodyPr wrap="none">
              <a:spAutoFit/>
            </a:bodyPr>
            <a:lstStyle/>
            <a:p>
              <a:r>
                <a:rPr lang="en-US" dirty="0">
                  <a:solidFill>
                    <a:schemeClr val="bg1"/>
                  </a:solidFill>
                  <a:latin typeface="-apple-system"/>
                </a:rPr>
                <a:t>Photo by </a:t>
              </a:r>
              <a:r>
                <a:rPr lang="en-US" u="sng" dirty="0">
                  <a:solidFill>
                    <a:schemeClr val="bg1"/>
                  </a:solidFill>
                  <a:latin typeface="-apple-system"/>
                </a:rPr>
                <a:t>Adam King</a:t>
              </a:r>
              <a:r>
                <a:rPr lang="en-US" dirty="0">
                  <a:solidFill>
                    <a:schemeClr val="bg1"/>
                  </a:solidFill>
                  <a:latin typeface="-apple-system"/>
                </a:rPr>
                <a:t> on </a:t>
              </a:r>
              <a:r>
                <a:rPr lang="en-US" dirty="0">
                  <a:solidFill>
                    <a:schemeClr val="bg1"/>
                  </a:solidFill>
                  <a:latin typeface="-apple-system"/>
                  <a:hlinkClick r:id="rId4">
                    <a:extLst>
                      <a:ext uri="{A12FA001-AC4F-418D-AE19-62706E023703}">
                        <ahyp:hlinkClr xmlns:ahyp="http://schemas.microsoft.com/office/drawing/2018/hyperlinkcolor" val="tx"/>
                      </a:ext>
                    </a:extLst>
                  </a:hlinkClick>
                </a:rPr>
                <a:t>Unsplash</a:t>
              </a:r>
              <a:endParaRPr lang="en-US" dirty="0">
                <a:solidFill>
                  <a:schemeClr val="bg1"/>
                </a:solidFill>
              </a:endParaRPr>
            </a:p>
          </p:txBody>
        </p:sp>
      </p:grpSp>
      <p:sp>
        <p:nvSpPr>
          <p:cNvPr id="24" name="Rectangle 23">
            <a:extLst>
              <a:ext uri="{FF2B5EF4-FFF2-40B4-BE49-F238E27FC236}">
                <a16:creationId xmlns:a16="http://schemas.microsoft.com/office/drawing/2014/main" id="{5C7DA848-CDD3-1049-9292-CDCE8F033D5E}"/>
              </a:ext>
            </a:extLst>
          </p:cNvPr>
          <p:cNvSpPr/>
          <p:nvPr/>
        </p:nvSpPr>
        <p:spPr>
          <a:xfrm>
            <a:off x="-2031" y="4924468"/>
            <a:ext cx="12188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Developers have a powerful voice</a:t>
            </a:r>
          </a:p>
        </p:txBody>
      </p:sp>
    </p:spTree>
    <p:extLst>
      <p:ext uri="{BB962C8B-B14F-4D97-AF65-F5344CB8AC3E}">
        <p14:creationId xmlns:p14="http://schemas.microsoft.com/office/powerpoint/2010/main" val="186677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B9517-87E6-D14D-B1B0-CD551EF79C67}"/>
              </a:ext>
            </a:extLst>
          </p:cNvPr>
          <p:cNvPicPr>
            <a:picLocks noChangeAspect="1"/>
          </p:cNvPicPr>
          <p:nvPr/>
        </p:nvPicPr>
        <p:blipFill>
          <a:blip r:embed="rId2"/>
          <a:stretch>
            <a:fillRect/>
          </a:stretch>
        </p:blipFill>
        <p:spPr>
          <a:xfrm>
            <a:off x="-1" y="-1"/>
            <a:ext cx="12188825" cy="8125883"/>
          </a:xfrm>
          <a:prstGeom prst="rect">
            <a:avLst/>
          </a:prstGeom>
        </p:spPr>
      </p:pic>
      <p:sp>
        <p:nvSpPr>
          <p:cNvPr id="4" name="Rectangle 3">
            <a:extLst>
              <a:ext uri="{FF2B5EF4-FFF2-40B4-BE49-F238E27FC236}">
                <a16:creationId xmlns:a16="http://schemas.microsoft.com/office/drawing/2014/main" id="{C9C83708-3279-EC44-86AB-45DF0247157C}"/>
              </a:ext>
            </a:extLst>
          </p:cNvPr>
          <p:cNvSpPr/>
          <p:nvPr/>
        </p:nvSpPr>
        <p:spPr>
          <a:xfrm>
            <a:off x="1" y="366536"/>
            <a:ext cx="12188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Introducing Service Mesh</a:t>
            </a:r>
          </a:p>
        </p:txBody>
      </p:sp>
      <p:sp>
        <p:nvSpPr>
          <p:cNvPr id="5" name="Rectangle 4">
            <a:extLst>
              <a:ext uri="{FF2B5EF4-FFF2-40B4-BE49-F238E27FC236}">
                <a16:creationId xmlns:a16="http://schemas.microsoft.com/office/drawing/2014/main" id="{5E834275-E88D-2B43-B086-838DB3A26B70}"/>
              </a:ext>
            </a:extLst>
          </p:cNvPr>
          <p:cNvSpPr/>
          <p:nvPr/>
        </p:nvSpPr>
        <p:spPr>
          <a:xfrm>
            <a:off x="362622" y="3752866"/>
            <a:ext cx="3842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Connect</a:t>
            </a:r>
          </a:p>
        </p:txBody>
      </p:sp>
      <p:sp>
        <p:nvSpPr>
          <p:cNvPr id="6" name="Rectangle 5">
            <a:extLst>
              <a:ext uri="{FF2B5EF4-FFF2-40B4-BE49-F238E27FC236}">
                <a16:creationId xmlns:a16="http://schemas.microsoft.com/office/drawing/2014/main" id="{6EB841E3-6F06-6541-9B59-9E9FF918EFA0}"/>
              </a:ext>
            </a:extLst>
          </p:cNvPr>
          <p:cNvSpPr/>
          <p:nvPr/>
        </p:nvSpPr>
        <p:spPr>
          <a:xfrm>
            <a:off x="362622" y="5387284"/>
            <a:ext cx="3842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Secure</a:t>
            </a:r>
          </a:p>
        </p:txBody>
      </p:sp>
      <p:sp>
        <p:nvSpPr>
          <p:cNvPr id="7" name="Rectangle 6">
            <a:extLst>
              <a:ext uri="{FF2B5EF4-FFF2-40B4-BE49-F238E27FC236}">
                <a16:creationId xmlns:a16="http://schemas.microsoft.com/office/drawing/2014/main" id="{4E35E5EF-91E4-B842-8B58-E0DD1C0B6D3F}"/>
              </a:ext>
            </a:extLst>
          </p:cNvPr>
          <p:cNvSpPr/>
          <p:nvPr/>
        </p:nvSpPr>
        <p:spPr>
          <a:xfrm>
            <a:off x="7983380" y="3752866"/>
            <a:ext cx="3842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Control</a:t>
            </a:r>
          </a:p>
        </p:txBody>
      </p:sp>
      <p:sp>
        <p:nvSpPr>
          <p:cNvPr id="8" name="Rectangle 7">
            <a:extLst>
              <a:ext uri="{FF2B5EF4-FFF2-40B4-BE49-F238E27FC236}">
                <a16:creationId xmlns:a16="http://schemas.microsoft.com/office/drawing/2014/main" id="{49331B5E-9803-914E-B133-59DCA74343A5}"/>
              </a:ext>
            </a:extLst>
          </p:cNvPr>
          <p:cNvSpPr/>
          <p:nvPr/>
        </p:nvSpPr>
        <p:spPr>
          <a:xfrm>
            <a:off x="7983380" y="5387284"/>
            <a:ext cx="3842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Observe</a:t>
            </a:r>
          </a:p>
        </p:txBody>
      </p:sp>
    </p:spTree>
    <p:extLst>
      <p:ext uri="{BB962C8B-B14F-4D97-AF65-F5344CB8AC3E}">
        <p14:creationId xmlns:p14="http://schemas.microsoft.com/office/powerpoint/2010/main" val="319035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D6BA08-7463-5941-83A2-BA6B8842FF19}"/>
              </a:ext>
            </a:extLst>
          </p:cNvPr>
          <p:cNvPicPr>
            <a:picLocks noChangeAspect="1"/>
          </p:cNvPicPr>
          <p:nvPr/>
        </p:nvPicPr>
        <p:blipFill>
          <a:blip r:embed="rId2"/>
          <a:stretch>
            <a:fillRect/>
          </a:stretch>
        </p:blipFill>
        <p:spPr>
          <a:xfrm>
            <a:off x="2197455" y="2705265"/>
            <a:ext cx="1486435" cy="2233708"/>
          </a:xfrm>
          <a:prstGeom prst="rect">
            <a:avLst/>
          </a:prstGeom>
          <a:noFill/>
        </p:spPr>
      </p:pic>
      <p:pic>
        <p:nvPicPr>
          <p:cNvPr id="5" name="Picture 4">
            <a:extLst>
              <a:ext uri="{FF2B5EF4-FFF2-40B4-BE49-F238E27FC236}">
                <a16:creationId xmlns:a16="http://schemas.microsoft.com/office/drawing/2014/main" id="{71335B14-FDE7-CD42-BB91-FC1EA91C0904}"/>
              </a:ext>
            </a:extLst>
          </p:cNvPr>
          <p:cNvPicPr>
            <a:picLocks noChangeAspect="1"/>
          </p:cNvPicPr>
          <p:nvPr/>
        </p:nvPicPr>
        <p:blipFill>
          <a:blip r:embed="rId3"/>
          <a:stretch>
            <a:fillRect/>
          </a:stretch>
        </p:blipFill>
        <p:spPr>
          <a:xfrm>
            <a:off x="5086784" y="3059062"/>
            <a:ext cx="1974850" cy="1837070"/>
          </a:xfrm>
          <a:prstGeom prst="rect">
            <a:avLst/>
          </a:prstGeom>
          <a:noFill/>
        </p:spPr>
      </p:pic>
      <p:sp>
        <p:nvSpPr>
          <p:cNvPr id="3" name="Title 2">
            <a:extLst>
              <a:ext uri="{FF2B5EF4-FFF2-40B4-BE49-F238E27FC236}">
                <a16:creationId xmlns:a16="http://schemas.microsoft.com/office/drawing/2014/main" id="{6AFB51D7-5331-494A-9D09-3AC769D8D8CC}"/>
              </a:ext>
            </a:extLst>
          </p:cNvPr>
          <p:cNvSpPr>
            <a:spLocks noGrp="1"/>
          </p:cNvSpPr>
          <p:nvPr>
            <p:ph type="title"/>
          </p:nvPr>
        </p:nvSpPr>
        <p:spPr>
          <a:xfrm>
            <a:off x="579809" y="412751"/>
            <a:ext cx="11001004" cy="381000"/>
          </a:xfrm>
          <a:prstGeom prst="rect">
            <a:avLst/>
          </a:prstGeom>
        </p:spPr>
        <p:txBody>
          <a:bodyPr wrap="none" anchor="b">
            <a:normAutofit/>
          </a:bodyPr>
          <a:lstStyle/>
          <a:p>
            <a:r>
              <a:rPr lang="en-US" sz="2600"/>
              <a:t>Service Mesh Landscape</a:t>
            </a:r>
          </a:p>
        </p:txBody>
      </p:sp>
      <p:pic>
        <p:nvPicPr>
          <p:cNvPr id="6" name="Picture 5">
            <a:extLst>
              <a:ext uri="{FF2B5EF4-FFF2-40B4-BE49-F238E27FC236}">
                <a16:creationId xmlns:a16="http://schemas.microsoft.com/office/drawing/2014/main" id="{E0FC9357-D3E3-D743-A354-DA8BC8BF8204}"/>
              </a:ext>
            </a:extLst>
          </p:cNvPr>
          <p:cNvPicPr>
            <a:picLocks noChangeAspect="1"/>
          </p:cNvPicPr>
          <p:nvPr/>
        </p:nvPicPr>
        <p:blipFill>
          <a:blip r:embed="rId4"/>
          <a:stretch>
            <a:fillRect/>
          </a:stretch>
        </p:blipFill>
        <p:spPr>
          <a:xfrm>
            <a:off x="8464528" y="2902086"/>
            <a:ext cx="2151022" cy="2151022"/>
          </a:xfrm>
          <a:prstGeom prst="rect">
            <a:avLst/>
          </a:prstGeom>
        </p:spPr>
      </p:pic>
    </p:spTree>
    <p:extLst>
      <p:ext uri="{BB962C8B-B14F-4D97-AF65-F5344CB8AC3E}">
        <p14:creationId xmlns:p14="http://schemas.microsoft.com/office/powerpoint/2010/main" val="223350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50A5BA-2807-134A-AA73-9E4ED07C40AE}"/>
              </a:ext>
            </a:extLst>
          </p:cNvPr>
          <p:cNvPicPr>
            <a:picLocks noChangeAspect="1"/>
          </p:cNvPicPr>
          <p:nvPr/>
        </p:nvPicPr>
        <p:blipFill>
          <a:blip r:embed="rId2"/>
          <a:stretch>
            <a:fillRect/>
          </a:stretch>
        </p:blipFill>
        <p:spPr>
          <a:xfrm>
            <a:off x="-1" y="0"/>
            <a:ext cx="12188825" cy="6851036"/>
          </a:xfrm>
          <a:prstGeom prst="rect">
            <a:avLst/>
          </a:prstGeom>
        </p:spPr>
      </p:pic>
      <p:sp>
        <p:nvSpPr>
          <p:cNvPr id="4" name="Rectangle 3">
            <a:extLst>
              <a:ext uri="{FF2B5EF4-FFF2-40B4-BE49-F238E27FC236}">
                <a16:creationId xmlns:a16="http://schemas.microsoft.com/office/drawing/2014/main" id="{B84AFF6F-483E-6E48-A342-4130784798C3}"/>
              </a:ext>
            </a:extLst>
          </p:cNvPr>
          <p:cNvSpPr/>
          <p:nvPr/>
        </p:nvSpPr>
        <p:spPr>
          <a:xfrm>
            <a:off x="1" y="5753820"/>
            <a:ext cx="12188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Sidecar  Proxy Architecture</a:t>
            </a:r>
          </a:p>
        </p:txBody>
      </p:sp>
    </p:spTree>
    <p:extLst>
      <p:ext uri="{BB962C8B-B14F-4D97-AF65-F5344CB8AC3E}">
        <p14:creationId xmlns:p14="http://schemas.microsoft.com/office/powerpoint/2010/main" val="280352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4A852F7-FEED-1443-8BAF-BAEA639FFAA9}"/>
              </a:ext>
            </a:extLst>
          </p:cNvPr>
          <p:cNvGrpSpPr/>
          <p:nvPr/>
        </p:nvGrpSpPr>
        <p:grpSpPr>
          <a:xfrm>
            <a:off x="7410194" y="1642723"/>
            <a:ext cx="2590800" cy="2243427"/>
            <a:chOff x="2131421" y="1642724"/>
            <a:chExt cx="2590800" cy="2243427"/>
          </a:xfrm>
        </p:grpSpPr>
        <p:sp>
          <p:nvSpPr>
            <p:cNvPr id="27" name="Rectangle 26">
              <a:extLst>
                <a:ext uri="{FF2B5EF4-FFF2-40B4-BE49-F238E27FC236}">
                  <a16:creationId xmlns:a16="http://schemas.microsoft.com/office/drawing/2014/main" id="{FC8EE6B2-4805-EA41-8E89-5DF474A835C7}"/>
                </a:ext>
              </a:extLst>
            </p:cNvPr>
            <p:cNvSpPr/>
            <p:nvPr/>
          </p:nvSpPr>
          <p:spPr>
            <a:xfrm>
              <a:off x="2131421" y="1642724"/>
              <a:ext cx="2590800" cy="2243427"/>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B</a:t>
              </a:r>
              <a:endParaRPr lang="en-US" sz="2400" dirty="0">
                <a:solidFill>
                  <a:schemeClr val="bg1"/>
                </a:solidFill>
              </a:endParaRPr>
            </a:p>
          </p:txBody>
        </p:sp>
        <p:sp>
          <p:nvSpPr>
            <p:cNvPr id="28" name="Rectangle 27">
              <a:extLst>
                <a:ext uri="{FF2B5EF4-FFF2-40B4-BE49-F238E27FC236}">
                  <a16:creationId xmlns:a16="http://schemas.microsoft.com/office/drawing/2014/main" id="{23496282-D511-DE4D-98AE-C9838330664C}"/>
                </a:ext>
              </a:extLst>
            </p:cNvPr>
            <p:cNvSpPr/>
            <p:nvPr/>
          </p:nvSpPr>
          <p:spPr>
            <a:xfrm>
              <a:off x="2767609" y="2093300"/>
              <a:ext cx="1318424" cy="4647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App B</a:t>
              </a:r>
            </a:p>
          </p:txBody>
        </p:sp>
        <p:sp>
          <p:nvSpPr>
            <p:cNvPr id="29" name="Rectangle 28">
              <a:extLst>
                <a:ext uri="{FF2B5EF4-FFF2-40B4-BE49-F238E27FC236}">
                  <a16:creationId xmlns:a16="http://schemas.microsoft.com/office/drawing/2014/main" id="{9AC901C3-1389-504D-8559-3A41E25BF615}"/>
                </a:ext>
              </a:extLst>
            </p:cNvPr>
            <p:cNvSpPr/>
            <p:nvPr/>
          </p:nvSpPr>
          <p:spPr>
            <a:xfrm>
              <a:off x="2767609" y="3192674"/>
              <a:ext cx="1318424" cy="4647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Proxy</a:t>
              </a:r>
            </a:p>
          </p:txBody>
        </p:sp>
        <p:cxnSp>
          <p:nvCxnSpPr>
            <p:cNvPr id="30" name="Straight Arrow Connector 29">
              <a:extLst>
                <a:ext uri="{FF2B5EF4-FFF2-40B4-BE49-F238E27FC236}">
                  <a16:creationId xmlns:a16="http://schemas.microsoft.com/office/drawing/2014/main" id="{CC9658D2-95B8-7040-8572-1C28F51470AA}"/>
                </a:ext>
              </a:extLst>
            </p:cNvPr>
            <p:cNvCxnSpPr>
              <a:cxnSpLocks/>
            </p:cNvCxnSpPr>
            <p:nvPr/>
          </p:nvCxnSpPr>
          <p:spPr bwMode="gray">
            <a:xfrm flipV="1">
              <a:off x="3426821" y="2586210"/>
              <a:ext cx="0" cy="55840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79AD173-EE74-8E4C-8318-7FE5BA0AB3C0}"/>
              </a:ext>
            </a:extLst>
          </p:cNvPr>
          <p:cNvGrpSpPr/>
          <p:nvPr/>
        </p:nvGrpSpPr>
        <p:grpSpPr>
          <a:xfrm>
            <a:off x="2131421" y="1642724"/>
            <a:ext cx="2590800" cy="2243427"/>
            <a:chOff x="2131421" y="1642724"/>
            <a:chExt cx="2590800" cy="2243427"/>
          </a:xfrm>
        </p:grpSpPr>
        <p:sp>
          <p:nvSpPr>
            <p:cNvPr id="3" name="Rectangle 2">
              <a:extLst>
                <a:ext uri="{FF2B5EF4-FFF2-40B4-BE49-F238E27FC236}">
                  <a16:creationId xmlns:a16="http://schemas.microsoft.com/office/drawing/2014/main" id="{F8F92204-01CA-104A-85E2-E64933AE3028}"/>
                </a:ext>
              </a:extLst>
            </p:cNvPr>
            <p:cNvSpPr/>
            <p:nvPr/>
          </p:nvSpPr>
          <p:spPr>
            <a:xfrm>
              <a:off x="2131421" y="1642724"/>
              <a:ext cx="2590800" cy="2243427"/>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A</a:t>
              </a:r>
              <a:endParaRPr lang="en-US" sz="2400" dirty="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2767609" y="2093300"/>
              <a:ext cx="1318424" cy="4647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App A</a:t>
              </a:r>
            </a:p>
          </p:txBody>
        </p:sp>
        <p:sp>
          <p:nvSpPr>
            <p:cNvPr id="13" name="Rectangle 12">
              <a:extLst>
                <a:ext uri="{FF2B5EF4-FFF2-40B4-BE49-F238E27FC236}">
                  <a16:creationId xmlns:a16="http://schemas.microsoft.com/office/drawing/2014/main" id="{B0632F3E-40AE-944A-8350-1CAC23BD5F21}"/>
                </a:ext>
              </a:extLst>
            </p:cNvPr>
            <p:cNvSpPr/>
            <p:nvPr/>
          </p:nvSpPr>
          <p:spPr>
            <a:xfrm>
              <a:off x="2767609" y="3192674"/>
              <a:ext cx="1318424" cy="4647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Proxy</a:t>
              </a:r>
            </a:p>
          </p:txBody>
        </p:sp>
        <p:cxnSp>
          <p:nvCxnSpPr>
            <p:cNvPr id="14" name="Straight Arrow Connector 13">
              <a:extLst>
                <a:ext uri="{FF2B5EF4-FFF2-40B4-BE49-F238E27FC236}">
                  <a16:creationId xmlns:a16="http://schemas.microsoft.com/office/drawing/2014/main" id="{987DD219-475F-ED44-9E7A-3ED147F59E0F}"/>
                </a:ext>
              </a:extLst>
            </p:cNvPr>
            <p:cNvCxnSpPr>
              <a:cxnSpLocks/>
            </p:cNvCxnSpPr>
            <p:nvPr/>
          </p:nvCxnSpPr>
          <p:spPr bwMode="gray">
            <a:xfrm flipV="1">
              <a:off x="3426821" y="2586210"/>
              <a:ext cx="0" cy="55840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6AF93AB3-AFFC-7547-B94C-E1BFBC88E4B8}"/>
              </a:ext>
            </a:extLst>
          </p:cNvPr>
          <p:cNvSpPr>
            <a:spLocks noGrp="1"/>
          </p:cNvSpPr>
          <p:nvPr>
            <p:ph type="title"/>
          </p:nvPr>
        </p:nvSpPr>
        <p:spPr/>
        <p:txBody>
          <a:bodyPr/>
          <a:lstStyle/>
          <a:p>
            <a:r>
              <a:rPr lang="en-US" dirty="0"/>
              <a:t>Sidecar Proxy Architecture</a:t>
            </a:r>
          </a:p>
        </p:txBody>
      </p:sp>
      <p:cxnSp>
        <p:nvCxnSpPr>
          <p:cNvPr id="23" name="Straight Arrow Connector 22">
            <a:extLst>
              <a:ext uri="{FF2B5EF4-FFF2-40B4-BE49-F238E27FC236}">
                <a16:creationId xmlns:a16="http://schemas.microsoft.com/office/drawing/2014/main" id="{719D1442-F486-1543-9B4A-C83A58478852}"/>
              </a:ext>
            </a:extLst>
          </p:cNvPr>
          <p:cNvCxnSpPr>
            <a:cxnSpLocks/>
          </p:cNvCxnSpPr>
          <p:nvPr/>
        </p:nvCxnSpPr>
        <p:spPr bwMode="gray">
          <a:xfrm flipH="1">
            <a:off x="4132962" y="3425060"/>
            <a:ext cx="3894698" cy="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030B30D-E5E9-7144-BB4A-484BB01ACBA2}"/>
              </a:ext>
            </a:extLst>
          </p:cNvPr>
          <p:cNvSpPr/>
          <p:nvPr/>
        </p:nvSpPr>
        <p:spPr>
          <a:xfrm>
            <a:off x="4194919" y="5054520"/>
            <a:ext cx="3842221" cy="802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Service Mesh Control Plane</a:t>
            </a:r>
            <a:endParaRPr lang="en-US" sz="2400" dirty="0">
              <a:solidFill>
                <a:schemeClr val="bg1"/>
              </a:solidFill>
            </a:endParaRPr>
          </a:p>
        </p:txBody>
      </p:sp>
      <p:cxnSp>
        <p:nvCxnSpPr>
          <p:cNvPr id="31" name="Curved Connector 30">
            <a:extLst>
              <a:ext uri="{FF2B5EF4-FFF2-40B4-BE49-F238E27FC236}">
                <a16:creationId xmlns:a16="http://schemas.microsoft.com/office/drawing/2014/main" id="{8FC51E1B-7835-5E49-AFCA-F06060F25290}"/>
              </a:ext>
            </a:extLst>
          </p:cNvPr>
          <p:cNvCxnSpPr>
            <a:cxnSpLocks/>
          </p:cNvCxnSpPr>
          <p:nvPr/>
        </p:nvCxnSpPr>
        <p:spPr bwMode="gray">
          <a:xfrm>
            <a:off x="3426821" y="3698859"/>
            <a:ext cx="2653490" cy="1355661"/>
          </a:xfrm>
          <a:prstGeom prst="curvedConnector3">
            <a:avLst>
              <a:gd name="adj1" fmla="val 50000"/>
            </a:avLst>
          </a:prstGeom>
          <a:ln w="38100">
            <a:solidFill>
              <a:schemeClr val="accent5"/>
            </a:solidFill>
            <a:prstDash val="dash"/>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33C1CBE-E855-CF43-9D11-2007A1B73A26}"/>
              </a:ext>
            </a:extLst>
          </p:cNvPr>
          <p:cNvCxnSpPr>
            <a:cxnSpLocks/>
            <a:stCxn id="29" idx="2"/>
          </p:cNvCxnSpPr>
          <p:nvPr/>
        </p:nvCxnSpPr>
        <p:spPr bwMode="gray">
          <a:xfrm rot="5400000">
            <a:off x="6751984" y="3100909"/>
            <a:ext cx="1397072" cy="2510149"/>
          </a:xfrm>
          <a:prstGeom prst="curvedConnector2">
            <a:avLst/>
          </a:prstGeom>
          <a:ln w="38100">
            <a:solidFill>
              <a:schemeClr val="accent5"/>
            </a:solidFill>
            <a:prstDash val="dash"/>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object 23">
            <a:extLst>
              <a:ext uri="{FF2B5EF4-FFF2-40B4-BE49-F238E27FC236}">
                <a16:creationId xmlns:a16="http://schemas.microsoft.com/office/drawing/2014/main" id="{CBC2EC08-616F-0E40-979B-954BDCB8590A}"/>
              </a:ext>
            </a:extLst>
          </p:cNvPr>
          <p:cNvSpPr txBox="1"/>
          <p:nvPr/>
        </p:nvSpPr>
        <p:spPr>
          <a:xfrm>
            <a:off x="5153342" y="2397614"/>
            <a:ext cx="1882139" cy="377190"/>
          </a:xfrm>
          <a:prstGeom prst="rect">
            <a:avLst/>
          </a:prstGeom>
        </p:spPr>
        <p:txBody>
          <a:bodyPr vert="horz" wrap="square" lIns="0" tIns="13335" rIns="0" bIns="0" rtlCol="0">
            <a:spAutoFit/>
          </a:bodyPr>
          <a:lstStyle/>
          <a:p>
            <a:pPr marL="12700">
              <a:lnSpc>
                <a:spcPct val="100000"/>
              </a:lnSpc>
              <a:spcBef>
                <a:spcPts val="105"/>
              </a:spcBef>
            </a:pPr>
            <a:r>
              <a:rPr sz="2300" dirty="0">
                <a:latin typeface="Metropolis" pitchFamily="2" charset="77"/>
                <a:cs typeface="Arial"/>
              </a:rPr>
              <a:t>Observability</a:t>
            </a:r>
          </a:p>
        </p:txBody>
      </p:sp>
      <p:sp>
        <p:nvSpPr>
          <p:cNvPr id="18" name="object 24">
            <a:extLst>
              <a:ext uri="{FF2B5EF4-FFF2-40B4-BE49-F238E27FC236}">
                <a16:creationId xmlns:a16="http://schemas.microsoft.com/office/drawing/2014/main" id="{41ACAACE-263A-464B-9F08-A68CD89F15DD}"/>
              </a:ext>
            </a:extLst>
          </p:cNvPr>
          <p:cNvSpPr txBox="1"/>
          <p:nvPr/>
        </p:nvSpPr>
        <p:spPr>
          <a:xfrm>
            <a:off x="8600437" y="4364536"/>
            <a:ext cx="1181735" cy="377190"/>
          </a:xfrm>
          <a:prstGeom prst="rect">
            <a:avLst/>
          </a:prstGeom>
        </p:spPr>
        <p:txBody>
          <a:bodyPr vert="horz" wrap="square" lIns="0" tIns="13335" rIns="0" bIns="0" rtlCol="0">
            <a:spAutoFit/>
          </a:bodyPr>
          <a:lstStyle/>
          <a:p>
            <a:pPr marL="12700">
              <a:lnSpc>
                <a:spcPct val="100000"/>
              </a:lnSpc>
              <a:spcBef>
                <a:spcPts val="105"/>
              </a:spcBef>
            </a:pPr>
            <a:r>
              <a:rPr sz="2300" dirty="0">
                <a:latin typeface="Metropolis" pitchFamily="2" charset="77"/>
                <a:cs typeface="Arial"/>
              </a:rPr>
              <a:t>Security</a:t>
            </a:r>
          </a:p>
        </p:txBody>
      </p:sp>
      <p:sp>
        <p:nvSpPr>
          <p:cNvPr id="19" name="object 28">
            <a:extLst>
              <a:ext uri="{FF2B5EF4-FFF2-40B4-BE49-F238E27FC236}">
                <a16:creationId xmlns:a16="http://schemas.microsoft.com/office/drawing/2014/main" id="{0285F694-6CE2-324D-B442-C4C117BA090D}"/>
              </a:ext>
            </a:extLst>
          </p:cNvPr>
          <p:cNvSpPr txBox="1"/>
          <p:nvPr/>
        </p:nvSpPr>
        <p:spPr>
          <a:xfrm>
            <a:off x="2461204" y="4188641"/>
            <a:ext cx="1816100" cy="728980"/>
          </a:xfrm>
          <a:prstGeom prst="rect">
            <a:avLst/>
          </a:prstGeom>
        </p:spPr>
        <p:txBody>
          <a:bodyPr vert="horz" wrap="square" lIns="0" tIns="12065" rIns="0" bIns="0" rtlCol="0">
            <a:spAutoFit/>
          </a:bodyPr>
          <a:lstStyle/>
          <a:p>
            <a:pPr marL="12700" marR="5080" indent="445770">
              <a:lnSpc>
                <a:spcPct val="100400"/>
              </a:lnSpc>
              <a:spcBef>
                <a:spcPts val="95"/>
              </a:spcBef>
            </a:pPr>
            <a:r>
              <a:rPr sz="2300" dirty="0">
                <a:latin typeface="Arial"/>
                <a:cs typeface="Arial"/>
              </a:rPr>
              <a:t>Traffic  Managem</a:t>
            </a:r>
            <a:r>
              <a:rPr sz="2300" spc="5" dirty="0">
                <a:latin typeface="Arial"/>
                <a:cs typeface="Arial"/>
              </a:rPr>
              <a:t>e</a:t>
            </a:r>
            <a:r>
              <a:rPr sz="2300" dirty="0">
                <a:latin typeface="Arial"/>
                <a:cs typeface="Arial"/>
              </a:rPr>
              <a:t>nt</a:t>
            </a:r>
          </a:p>
        </p:txBody>
      </p:sp>
    </p:spTree>
    <p:extLst>
      <p:ext uri="{BB962C8B-B14F-4D97-AF65-F5344CB8AC3E}">
        <p14:creationId xmlns:p14="http://schemas.microsoft.com/office/powerpoint/2010/main" val="112117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4A852F7-FEED-1443-8BAF-BAEA639FFAA9}"/>
              </a:ext>
            </a:extLst>
          </p:cNvPr>
          <p:cNvGrpSpPr/>
          <p:nvPr/>
        </p:nvGrpSpPr>
        <p:grpSpPr>
          <a:xfrm>
            <a:off x="7410194" y="1642723"/>
            <a:ext cx="2590800" cy="2243427"/>
            <a:chOff x="2131421" y="1642724"/>
            <a:chExt cx="2590800" cy="2243427"/>
          </a:xfrm>
        </p:grpSpPr>
        <p:sp>
          <p:nvSpPr>
            <p:cNvPr id="27" name="Rectangle 26">
              <a:extLst>
                <a:ext uri="{FF2B5EF4-FFF2-40B4-BE49-F238E27FC236}">
                  <a16:creationId xmlns:a16="http://schemas.microsoft.com/office/drawing/2014/main" id="{FC8EE6B2-4805-EA41-8E89-5DF474A835C7}"/>
                </a:ext>
              </a:extLst>
            </p:cNvPr>
            <p:cNvSpPr/>
            <p:nvPr/>
          </p:nvSpPr>
          <p:spPr>
            <a:xfrm>
              <a:off x="2131421" y="1642724"/>
              <a:ext cx="2590800" cy="2243427"/>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B</a:t>
              </a:r>
              <a:endParaRPr lang="en-US" sz="2400" dirty="0">
                <a:solidFill>
                  <a:schemeClr val="bg1"/>
                </a:solidFill>
              </a:endParaRPr>
            </a:p>
          </p:txBody>
        </p:sp>
        <p:sp>
          <p:nvSpPr>
            <p:cNvPr id="28" name="Rectangle 27">
              <a:extLst>
                <a:ext uri="{FF2B5EF4-FFF2-40B4-BE49-F238E27FC236}">
                  <a16:creationId xmlns:a16="http://schemas.microsoft.com/office/drawing/2014/main" id="{23496282-D511-DE4D-98AE-C9838330664C}"/>
                </a:ext>
              </a:extLst>
            </p:cNvPr>
            <p:cNvSpPr/>
            <p:nvPr/>
          </p:nvSpPr>
          <p:spPr>
            <a:xfrm>
              <a:off x="2767609" y="2093300"/>
              <a:ext cx="1318424" cy="4647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App B</a:t>
              </a:r>
            </a:p>
          </p:txBody>
        </p:sp>
        <p:sp>
          <p:nvSpPr>
            <p:cNvPr id="29" name="Rectangle 28">
              <a:extLst>
                <a:ext uri="{FF2B5EF4-FFF2-40B4-BE49-F238E27FC236}">
                  <a16:creationId xmlns:a16="http://schemas.microsoft.com/office/drawing/2014/main" id="{9AC901C3-1389-504D-8559-3A41E25BF615}"/>
                </a:ext>
              </a:extLst>
            </p:cNvPr>
            <p:cNvSpPr/>
            <p:nvPr/>
          </p:nvSpPr>
          <p:spPr>
            <a:xfrm>
              <a:off x="2767609" y="3192674"/>
              <a:ext cx="1318424" cy="4647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Proxy</a:t>
              </a:r>
            </a:p>
          </p:txBody>
        </p:sp>
        <p:cxnSp>
          <p:nvCxnSpPr>
            <p:cNvPr id="30" name="Straight Arrow Connector 29">
              <a:extLst>
                <a:ext uri="{FF2B5EF4-FFF2-40B4-BE49-F238E27FC236}">
                  <a16:creationId xmlns:a16="http://schemas.microsoft.com/office/drawing/2014/main" id="{CC9658D2-95B8-7040-8572-1C28F51470AA}"/>
                </a:ext>
              </a:extLst>
            </p:cNvPr>
            <p:cNvCxnSpPr>
              <a:cxnSpLocks/>
            </p:cNvCxnSpPr>
            <p:nvPr/>
          </p:nvCxnSpPr>
          <p:spPr bwMode="gray">
            <a:xfrm flipV="1">
              <a:off x="3426821" y="2586210"/>
              <a:ext cx="0" cy="55840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79AD173-EE74-8E4C-8318-7FE5BA0AB3C0}"/>
              </a:ext>
            </a:extLst>
          </p:cNvPr>
          <p:cNvGrpSpPr/>
          <p:nvPr/>
        </p:nvGrpSpPr>
        <p:grpSpPr>
          <a:xfrm>
            <a:off x="2131421" y="1642724"/>
            <a:ext cx="2590800" cy="2243427"/>
            <a:chOff x="2131421" y="1642724"/>
            <a:chExt cx="2590800" cy="2243427"/>
          </a:xfrm>
        </p:grpSpPr>
        <p:sp>
          <p:nvSpPr>
            <p:cNvPr id="3" name="Rectangle 2">
              <a:extLst>
                <a:ext uri="{FF2B5EF4-FFF2-40B4-BE49-F238E27FC236}">
                  <a16:creationId xmlns:a16="http://schemas.microsoft.com/office/drawing/2014/main" id="{F8F92204-01CA-104A-85E2-E64933AE3028}"/>
                </a:ext>
              </a:extLst>
            </p:cNvPr>
            <p:cNvSpPr/>
            <p:nvPr/>
          </p:nvSpPr>
          <p:spPr>
            <a:xfrm>
              <a:off x="2131421" y="1642724"/>
              <a:ext cx="2590800" cy="2243427"/>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A</a:t>
              </a:r>
              <a:endParaRPr lang="en-US" sz="2400" dirty="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2767609" y="2093300"/>
              <a:ext cx="1318424" cy="4647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App A</a:t>
              </a:r>
            </a:p>
          </p:txBody>
        </p:sp>
        <p:sp>
          <p:nvSpPr>
            <p:cNvPr id="13" name="Rectangle 12">
              <a:extLst>
                <a:ext uri="{FF2B5EF4-FFF2-40B4-BE49-F238E27FC236}">
                  <a16:creationId xmlns:a16="http://schemas.microsoft.com/office/drawing/2014/main" id="{B0632F3E-40AE-944A-8350-1CAC23BD5F21}"/>
                </a:ext>
              </a:extLst>
            </p:cNvPr>
            <p:cNvSpPr/>
            <p:nvPr/>
          </p:nvSpPr>
          <p:spPr>
            <a:xfrm>
              <a:off x="2767609" y="3192674"/>
              <a:ext cx="1318424" cy="4647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Proxy</a:t>
              </a:r>
            </a:p>
          </p:txBody>
        </p:sp>
        <p:cxnSp>
          <p:nvCxnSpPr>
            <p:cNvPr id="14" name="Straight Arrow Connector 13">
              <a:extLst>
                <a:ext uri="{FF2B5EF4-FFF2-40B4-BE49-F238E27FC236}">
                  <a16:creationId xmlns:a16="http://schemas.microsoft.com/office/drawing/2014/main" id="{987DD219-475F-ED44-9E7A-3ED147F59E0F}"/>
                </a:ext>
              </a:extLst>
            </p:cNvPr>
            <p:cNvCxnSpPr>
              <a:cxnSpLocks/>
            </p:cNvCxnSpPr>
            <p:nvPr/>
          </p:nvCxnSpPr>
          <p:spPr bwMode="gray">
            <a:xfrm flipV="1">
              <a:off x="3426821" y="2586210"/>
              <a:ext cx="0" cy="55840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6AF93AB3-AFFC-7547-B94C-E1BFBC88E4B8}"/>
              </a:ext>
            </a:extLst>
          </p:cNvPr>
          <p:cNvSpPr>
            <a:spLocks noGrp="1"/>
          </p:cNvSpPr>
          <p:nvPr>
            <p:ph type="title"/>
          </p:nvPr>
        </p:nvSpPr>
        <p:spPr/>
        <p:txBody>
          <a:bodyPr/>
          <a:lstStyle/>
          <a:p>
            <a:r>
              <a:rPr lang="en-US" dirty="0"/>
              <a:t>Telemetry</a:t>
            </a:r>
          </a:p>
        </p:txBody>
      </p:sp>
      <p:cxnSp>
        <p:nvCxnSpPr>
          <p:cNvPr id="23" name="Straight Arrow Connector 22">
            <a:extLst>
              <a:ext uri="{FF2B5EF4-FFF2-40B4-BE49-F238E27FC236}">
                <a16:creationId xmlns:a16="http://schemas.microsoft.com/office/drawing/2014/main" id="{719D1442-F486-1543-9B4A-C83A58478852}"/>
              </a:ext>
            </a:extLst>
          </p:cNvPr>
          <p:cNvCxnSpPr>
            <a:cxnSpLocks/>
          </p:cNvCxnSpPr>
          <p:nvPr/>
        </p:nvCxnSpPr>
        <p:spPr bwMode="gray">
          <a:xfrm flipH="1">
            <a:off x="4132962" y="3425060"/>
            <a:ext cx="3894698" cy="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030B30D-E5E9-7144-BB4A-484BB01ACBA2}"/>
              </a:ext>
            </a:extLst>
          </p:cNvPr>
          <p:cNvSpPr/>
          <p:nvPr/>
        </p:nvSpPr>
        <p:spPr>
          <a:xfrm>
            <a:off x="5098384" y="4674693"/>
            <a:ext cx="1963854" cy="802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Stats Adapter</a:t>
            </a:r>
            <a:endParaRPr lang="en-US" sz="2400" dirty="0">
              <a:solidFill>
                <a:schemeClr val="bg1"/>
              </a:solidFill>
            </a:endParaRPr>
          </a:p>
        </p:txBody>
      </p:sp>
      <p:cxnSp>
        <p:nvCxnSpPr>
          <p:cNvPr id="19" name="Straight Arrow Connector 18">
            <a:extLst>
              <a:ext uri="{FF2B5EF4-FFF2-40B4-BE49-F238E27FC236}">
                <a16:creationId xmlns:a16="http://schemas.microsoft.com/office/drawing/2014/main" id="{578C12F6-8F51-2342-84F2-3DE35A6C25F0}"/>
              </a:ext>
            </a:extLst>
          </p:cNvPr>
          <p:cNvCxnSpPr>
            <a:cxnSpLocks/>
            <a:stCxn id="24" idx="0"/>
          </p:cNvCxnSpPr>
          <p:nvPr/>
        </p:nvCxnSpPr>
        <p:spPr bwMode="gray">
          <a:xfrm flipH="1" flipV="1">
            <a:off x="3426823" y="3657447"/>
            <a:ext cx="2653488" cy="1017246"/>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B30771-A670-9040-96A1-BC0A39C1C645}"/>
              </a:ext>
            </a:extLst>
          </p:cNvPr>
          <p:cNvCxnSpPr>
            <a:cxnSpLocks/>
            <a:stCxn id="24" idx="0"/>
            <a:endCxn id="29" idx="2"/>
          </p:cNvCxnSpPr>
          <p:nvPr/>
        </p:nvCxnSpPr>
        <p:spPr bwMode="gray">
          <a:xfrm flipV="1">
            <a:off x="6080311" y="3657447"/>
            <a:ext cx="2625283" cy="1017246"/>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object 27">
            <a:extLst>
              <a:ext uri="{FF2B5EF4-FFF2-40B4-BE49-F238E27FC236}">
                <a16:creationId xmlns:a16="http://schemas.microsoft.com/office/drawing/2014/main" id="{32732D01-1D4B-6B46-958A-647416F484D1}"/>
              </a:ext>
            </a:extLst>
          </p:cNvPr>
          <p:cNvSpPr/>
          <p:nvPr/>
        </p:nvSpPr>
        <p:spPr>
          <a:xfrm>
            <a:off x="5131503" y="5655806"/>
            <a:ext cx="799137" cy="799137"/>
          </a:xfrm>
          <a:prstGeom prst="rect">
            <a:avLst/>
          </a:prstGeom>
          <a:blipFill>
            <a:blip r:embed="rId2" cstate="print"/>
            <a:stretch>
              <a:fillRect/>
            </a:stretch>
          </a:blipFill>
        </p:spPr>
        <p:txBody>
          <a:bodyPr wrap="square" lIns="0" tIns="0" rIns="0" bIns="0" rtlCol="0"/>
          <a:lstStyle/>
          <a:p>
            <a:endParaRPr/>
          </a:p>
        </p:txBody>
      </p:sp>
      <p:pic>
        <p:nvPicPr>
          <p:cNvPr id="2" name="Picture 1">
            <a:extLst>
              <a:ext uri="{FF2B5EF4-FFF2-40B4-BE49-F238E27FC236}">
                <a16:creationId xmlns:a16="http://schemas.microsoft.com/office/drawing/2014/main" id="{6554253F-C88C-544F-B927-441DCBC4BBCD}"/>
              </a:ext>
            </a:extLst>
          </p:cNvPr>
          <p:cNvPicPr>
            <a:picLocks noChangeAspect="1"/>
          </p:cNvPicPr>
          <p:nvPr/>
        </p:nvPicPr>
        <p:blipFill>
          <a:blip r:embed="rId3"/>
          <a:stretch>
            <a:fillRect/>
          </a:stretch>
        </p:blipFill>
        <p:spPr>
          <a:xfrm>
            <a:off x="5946635" y="5465200"/>
            <a:ext cx="1182339" cy="1182339"/>
          </a:xfrm>
          <a:prstGeom prst="rect">
            <a:avLst/>
          </a:prstGeom>
        </p:spPr>
      </p:pic>
    </p:spTree>
    <p:extLst>
      <p:ext uri="{BB962C8B-B14F-4D97-AF65-F5344CB8AC3E}">
        <p14:creationId xmlns:p14="http://schemas.microsoft.com/office/powerpoint/2010/main" val="183847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B4A852F7-FEED-1443-8BAF-BAEA639FFAA9}"/>
              </a:ext>
            </a:extLst>
          </p:cNvPr>
          <p:cNvGrpSpPr/>
          <p:nvPr/>
        </p:nvGrpSpPr>
        <p:grpSpPr>
          <a:xfrm>
            <a:off x="7410194" y="1642723"/>
            <a:ext cx="2590800" cy="2243427"/>
            <a:chOff x="2131421" y="1642724"/>
            <a:chExt cx="2590800" cy="2243427"/>
          </a:xfrm>
        </p:grpSpPr>
        <p:sp>
          <p:nvSpPr>
            <p:cNvPr id="27" name="Rectangle 26">
              <a:extLst>
                <a:ext uri="{FF2B5EF4-FFF2-40B4-BE49-F238E27FC236}">
                  <a16:creationId xmlns:a16="http://schemas.microsoft.com/office/drawing/2014/main" id="{FC8EE6B2-4805-EA41-8E89-5DF474A835C7}"/>
                </a:ext>
              </a:extLst>
            </p:cNvPr>
            <p:cNvSpPr/>
            <p:nvPr/>
          </p:nvSpPr>
          <p:spPr>
            <a:xfrm>
              <a:off x="2131421" y="1642724"/>
              <a:ext cx="2590800" cy="2243427"/>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B</a:t>
              </a:r>
              <a:endParaRPr lang="en-US" sz="2400" dirty="0">
                <a:solidFill>
                  <a:schemeClr val="bg1"/>
                </a:solidFill>
              </a:endParaRPr>
            </a:p>
          </p:txBody>
        </p:sp>
        <p:sp>
          <p:nvSpPr>
            <p:cNvPr id="28" name="Rectangle 27">
              <a:extLst>
                <a:ext uri="{FF2B5EF4-FFF2-40B4-BE49-F238E27FC236}">
                  <a16:creationId xmlns:a16="http://schemas.microsoft.com/office/drawing/2014/main" id="{23496282-D511-DE4D-98AE-C9838330664C}"/>
                </a:ext>
              </a:extLst>
            </p:cNvPr>
            <p:cNvSpPr/>
            <p:nvPr/>
          </p:nvSpPr>
          <p:spPr>
            <a:xfrm>
              <a:off x="2767609" y="2093300"/>
              <a:ext cx="1318424" cy="4647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App B</a:t>
              </a:r>
            </a:p>
          </p:txBody>
        </p:sp>
        <p:sp>
          <p:nvSpPr>
            <p:cNvPr id="29" name="Rectangle 28">
              <a:extLst>
                <a:ext uri="{FF2B5EF4-FFF2-40B4-BE49-F238E27FC236}">
                  <a16:creationId xmlns:a16="http://schemas.microsoft.com/office/drawing/2014/main" id="{9AC901C3-1389-504D-8559-3A41E25BF615}"/>
                </a:ext>
              </a:extLst>
            </p:cNvPr>
            <p:cNvSpPr/>
            <p:nvPr/>
          </p:nvSpPr>
          <p:spPr>
            <a:xfrm>
              <a:off x="2767609" y="3192674"/>
              <a:ext cx="1318424" cy="4647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Proxy</a:t>
              </a:r>
            </a:p>
          </p:txBody>
        </p:sp>
        <p:cxnSp>
          <p:nvCxnSpPr>
            <p:cNvPr id="30" name="Straight Arrow Connector 29">
              <a:extLst>
                <a:ext uri="{FF2B5EF4-FFF2-40B4-BE49-F238E27FC236}">
                  <a16:creationId xmlns:a16="http://schemas.microsoft.com/office/drawing/2014/main" id="{CC9658D2-95B8-7040-8572-1C28F51470AA}"/>
                </a:ext>
              </a:extLst>
            </p:cNvPr>
            <p:cNvCxnSpPr>
              <a:cxnSpLocks/>
            </p:cNvCxnSpPr>
            <p:nvPr/>
          </p:nvCxnSpPr>
          <p:spPr bwMode="gray">
            <a:xfrm flipV="1">
              <a:off x="3426821" y="2586210"/>
              <a:ext cx="0" cy="55840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79AD173-EE74-8E4C-8318-7FE5BA0AB3C0}"/>
              </a:ext>
            </a:extLst>
          </p:cNvPr>
          <p:cNvGrpSpPr/>
          <p:nvPr/>
        </p:nvGrpSpPr>
        <p:grpSpPr>
          <a:xfrm>
            <a:off x="2131421" y="1642724"/>
            <a:ext cx="2590800" cy="2243427"/>
            <a:chOff x="2131421" y="1642724"/>
            <a:chExt cx="2590800" cy="2243427"/>
          </a:xfrm>
        </p:grpSpPr>
        <p:sp>
          <p:nvSpPr>
            <p:cNvPr id="3" name="Rectangle 2">
              <a:extLst>
                <a:ext uri="{FF2B5EF4-FFF2-40B4-BE49-F238E27FC236}">
                  <a16:creationId xmlns:a16="http://schemas.microsoft.com/office/drawing/2014/main" id="{F8F92204-01CA-104A-85E2-E64933AE3028}"/>
                </a:ext>
              </a:extLst>
            </p:cNvPr>
            <p:cNvSpPr/>
            <p:nvPr/>
          </p:nvSpPr>
          <p:spPr>
            <a:xfrm>
              <a:off x="2131421" y="1642724"/>
              <a:ext cx="2590800" cy="2243427"/>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A</a:t>
              </a:r>
              <a:endParaRPr lang="en-US" sz="2400" dirty="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2767609" y="2093300"/>
              <a:ext cx="1318424" cy="4647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App A</a:t>
              </a:r>
            </a:p>
          </p:txBody>
        </p:sp>
        <p:sp>
          <p:nvSpPr>
            <p:cNvPr id="13" name="Rectangle 12">
              <a:extLst>
                <a:ext uri="{FF2B5EF4-FFF2-40B4-BE49-F238E27FC236}">
                  <a16:creationId xmlns:a16="http://schemas.microsoft.com/office/drawing/2014/main" id="{B0632F3E-40AE-944A-8350-1CAC23BD5F21}"/>
                </a:ext>
              </a:extLst>
            </p:cNvPr>
            <p:cNvSpPr/>
            <p:nvPr/>
          </p:nvSpPr>
          <p:spPr>
            <a:xfrm>
              <a:off x="2767609" y="3192674"/>
              <a:ext cx="1318424" cy="4647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Proxy</a:t>
              </a:r>
            </a:p>
          </p:txBody>
        </p:sp>
        <p:cxnSp>
          <p:nvCxnSpPr>
            <p:cNvPr id="14" name="Straight Arrow Connector 13">
              <a:extLst>
                <a:ext uri="{FF2B5EF4-FFF2-40B4-BE49-F238E27FC236}">
                  <a16:creationId xmlns:a16="http://schemas.microsoft.com/office/drawing/2014/main" id="{987DD219-475F-ED44-9E7A-3ED147F59E0F}"/>
                </a:ext>
              </a:extLst>
            </p:cNvPr>
            <p:cNvCxnSpPr>
              <a:cxnSpLocks/>
            </p:cNvCxnSpPr>
            <p:nvPr/>
          </p:nvCxnSpPr>
          <p:spPr bwMode="gray">
            <a:xfrm flipV="1">
              <a:off x="3426821" y="2586210"/>
              <a:ext cx="0" cy="55840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6AF93AB3-AFFC-7547-B94C-E1BFBC88E4B8}"/>
              </a:ext>
            </a:extLst>
          </p:cNvPr>
          <p:cNvSpPr>
            <a:spLocks noGrp="1"/>
          </p:cNvSpPr>
          <p:nvPr>
            <p:ph type="title"/>
          </p:nvPr>
        </p:nvSpPr>
        <p:spPr/>
        <p:txBody>
          <a:bodyPr/>
          <a:lstStyle/>
          <a:p>
            <a:r>
              <a:rPr lang="en-US" dirty="0"/>
              <a:t>Mutual TLS</a:t>
            </a:r>
          </a:p>
        </p:txBody>
      </p:sp>
      <p:cxnSp>
        <p:nvCxnSpPr>
          <p:cNvPr id="23" name="Straight Arrow Connector 22">
            <a:extLst>
              <a:ext uri="{FF2B5EF4-FFF2-40B4-BE49-F238E27FC236}">
                <a16:creationId xmlns:a16="http://schemas.microsoft.com/office/drawing/2014/main" id="{719D1442-F486-1543-9B4A-C83A58478852}"/>
              </a:ext>
            </a:extLst>
          </p:cNvPr>
          <p:cNvCxnSpPr>
            <a:cxnSpLocks/>
          </p:cNvCxnSpPr>
          <p:nvPr/>
        </p:nvCxnSpPr>
        <p:spPr bwMode="gray">
          <a:xfrm flipH="1">
            <a:off x="4132962" y="3425060"/>
            <a:ext cx="3894698" cy="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030B30D-E5E9-7144-BB4A-484BB01ACBA2}"/>
              </a:ext>
            </a:extLst>
          </p:cNvPr>
          <p:cNvSpPr/>
          <p:nvPr/>
        </p:nvSpPr>
        <p:spPr>
          <a:xfrm>
            <a:off x="4819394" y="4674693"/>
            <a:ext cx="2590800" cy="8023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Certificate Manager</a:t>
            </a:r>
            <a:endParaRPr lang="en-US" sz="2400" dirty="0">
              <a:solidFill>
                <a:schemeClr val="bg1"/>
              </a:solidFill>
            </a:endParaRPr>
          </a:p>
        </p:txBody>
      </p:sp>
      <p:cxnSp>
        <p:nvCxnSpPr>
          <p:cNvPr id="19" name="Straight Arrow Connector 18">
            <a:extLst>
              <a:ext uri="{FF2B5EF4-FFF2-40B4-BE49-F238E27FC236}">
                <a16:creationId xmlns:a16="http://schemas.microsoft.com/office/drawing/2014/main" id="{578C12F6-8F51-2342-84F2-3DE35A6C25F0}"/>
              </a:ext>
            </a:extLst>
          </p:cNvPr>
          <p:cNvCxnSpPr>
            <a:cxnSpLocks/>
            <a:stCxn id="24" idx="0"/>
          </p:cNvCxnSpPr>
          <p:nvPr/>
        </p:nvCxnSpPr>
        <p:spPr bwMode="gray">
          <a:xfrm flipH="1" flipV="1">
            <a:off x="3426824" y="3657447"/>
            <a:ext cx="2687970" cy="1017246"/>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B30771-A670-9040-96A1-BC0A39C1C645}"/>
              </a:ext>
            </a:extLst>
          </p:cNvPr>
          <p:cNvCxnSpPr>
            <a:cxnSpLocks/>
            <a:stCxn id="24" idx="0"/>
            <a:endCxn id="29" idx="2"/>
          </p:cNvCxnSpPr>
          <p:nvPr/>
        </p:nvCxnSpPr>
        <p:spPr bwMode="gray">
          <a:xfrm flipV="1">
            <a:off x="6114794" y="3657447"/>
            <a:ext cx="2590800" cy="1017246"/>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11DD556-27AE-9849-96D3-B9D0926B96E9}"/>
              </a:ext>
            </a:extLst>
          </p:cNvPr>
          <p:cNvPicPr>
            <a:picLocks noChangeAspect="1"/>
          </p:cNvPicPr>
          <p:nvPr/>
        </p:nvPicPr>
        <p:blipFill>
          <a:blip r:embed="rId2"/>
          <a:stretch>
            <a:fillRect/>
          </a:stretch>
        </p:blipFill>
        <p:spPr>
          <a:xfrm flipH="1">
            <a:off x="8828173" y="2586209"/>
            <a:ext cx="558400" cy="558400"/>
          </a:xfrm>
          <a:prstGeom prst="rect">
            <a:avLst/>
          </a:prstGeom>
        </p:spPr>
      </p:pic>
      <p:pic>
        <p:nvPicPr>
          <p:cNvPr id="31" name="Picture 30">
            <a:extLst>
              <a:ext uri="{FF2B5EF4-FFF2-40B4-BE49-F238E27FC236}">
                <a16:creationId xmlns:a16="http://schemas.microsoft.com/office/drawing/2014/main" id="{08A4A34D-C7AC-094C-861B-85314BBAF5AD}"/>
              </a:ext>
            </a:extLst>
          </p:cNvPr>
          <p:cNvPicPr>
            <a:picLocks noChangeAspect="1"/>
          </p:cNvPicPr>
          <p:nvPr/>
        </p:nvPicPr>
        <p:blipFill>
          <a:blip r:embed="rId2"/>
          <a:stretch>
            <a:fillRect/>
          </a:stretch>
        </p:blipFill>
        <p:spPr>
          <a:xfrm flipH="1">
            <a:off x="3584043" y="2596174"/>
            <a:ext cx="558400" cy="558400"/>
          </a:xfrm>
          <a:prstGeom prst="rect">
            <a:avLst/>
          </a:prstGeom>
        </p:spPr>
      </p:pic>
      <p:pic>
        <p:nvPicPr>
          <p:cNvPr id="12" name="Picture 11">
            <a:extLst>
              <a:ext uri="{FF2B5EF4-FFF2-40B4-BE49-F238E27FC236}">
                <a16:creationId xmlns:a16="http://schemas.microsoft.com/office/drawing/2014/main" id="{DF835EA4-DD50-5A47-A5D6-E54190A73A75}"/>
              </a:ext>
            </a:extLst>
          </p:cNvPr>
          <p:cNvPicPr>
            <a:picLocks noChangeAspect="1"/>
          </p:cNvPicPr>
          <p:nvPr/>
        </p:nvPicPr>
        <p:blipFill>
          <a:blip r:embed="rId3"/>
          <a:stretch>
            <a:fillRect/>
          </a:stretch>
        </p:blipFill>
        <p:spPr>
          <a:xfrm>
            <a:off x="5842892" y="2644965"/>
            <a:ext cx="663902" cy="663902"/>
          </a:xfrm>
          <a:prstGeom prst="rect">
            <a:avLst/>
          </a:prstGeom>
        </p:spPr>
      </p:pic>
      <p:sp>
        <p:nvSpPr>
          <p:cNvPr id="32" name="object 30">
            <a:extLst>
              <a:ext uri="{FF2B5EF4-FFF2-40B4-BE49-F238E27FC236}">
                <a16:creationId xmlns:a16="http://schemas.microsoft.com/office/drawing/2014/main" id="{4EAF3868-3AF5-4046-BEB5-1327DACBA85D}"/>
              </a:ext>
            </a:extLst>
          </p:cNvPr>
          <p:cNvSpPr/>
          <p:nvPr/>
        </p:nvSpPr>
        <p:spPr>
          <a:xfrm>
            <a:off x="3017200" y="3942530"/>
            <a:ext cx="819242" cy="673487"/>
          </a:xfrm>
          <a:prstGeom prst="rect">
            <a:avLst/>
          </a:prstGeom>
          <a:blipFill>
            <a:blip r:embed="rId4" cstate="print"/>
            <a:stretch>
              <a:fillRect/>
            </a:stretch>
          </a:blipFill>
        </p:spPr>
        <p:txBody>
          <a:bodyPr wrap="square" lIns="0" tIns="0" rIns="0" bIns="0" rtlCol="0"/>
          <a:lstStyle/>
          <a:p>
            <a:endParaRPr/>
          </a:p>
        </p:txBody>
      </p:sp>
      <p:sp>
        <p:nvSpPr>
          <p:cNvPr id="33" name="object 34">
            <a:extLst>
              <a:ext uri="{FF2B5EF4-FFF2-40B4-BE49-F238E27FC236}">
                <a16:creationId xmlns:a16="http://schemas.microsoft.com/office/drawing/2014/main" id="{057FC0BB-10E7-1E48-A710-BB76B9961AC3}"/>
              </a:ext>
            </a:extLst>
          </p:cNvPr>
          <p:cNvSpPr/>
          <p:nvPr/>
        </p:nvSpPr>
        <p:spPr>
          <a:xfrm>
            <a:off x="8289388" y="3943050"/>
            <a:ext cx="817985" cy="67474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9076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79AD173-EE74-8E4C-8318-7FE5BA0AB3C0}"/>
              </a:ext>
            </a:extLst>
          </p:cNvPr>
          <p:cNvGrpSpPr/>
          <p:nvPr/>
        </p:nvGrpSpPr>
        <p:grpSpPr>
          <a:xfrm>
            <a:off x="598042" y="1642724"/>
            <a:ext cx="2590800" cy="2243427"/>
            <a:chOff x="2131421" y="1642724"/>
            <a:chExt cx="2590800" cy="2243427"/>
          </a:xfrm>
        </p:grpSpPr>
        <p:sp>
          <p:nvSpPr>
            <p:cNvPr id="3" name="Rectangle 2">
              <a:extLst>
                <a:ext uri="{FF2B5EF4-FFF2-40B4-BE49-F238E27FC236}">
                  <a16:creationId xmlns:a16="http://schemas.microsoft.com/office/drawing/2014/main" id="{F8F92204-01CA-104A-85E2-E64933AE3028}"/>
                </a:ext>
              </a:extLst>
            </p:cNvPr>
            <p:cNvSpPr/>
            <p:nvPr/>
          </p:nvSpPr>
          <p:spPr>
            <a:xfrm>
              <a:off x="2131421" y="1642724"/>
              <a:ext cx="2590800" cy="2243427"/>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A</a:t>
              </a:r>
              <a:endParaRPr lang="en-US" sz="2400" dirty="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2767609" y="2093300"/>
              <a:ext cx="1318424" cy="4647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App A</a:t>
              </a:r>
            </a:p>
          </p:txBody>
        </p:sp>
        <p:sp>
          <p:nvSpPr>
            <p:cNvPr id="13" name="Rectangle 12">
              <a:extLst>
                <a:ext uri="{FF2B5EF4-FFF2-40B4-BE49-F238E27FC236}">
                  <a16:creationId xmlns:a16="http://schemas.microsoft.com/office/drawing/2014/main" id="{B0632F3E-40AE-944A-8350-1CAC23BD5F21}"/>
                </a:ext>
              </a:extLst>
            </p:cNvPr>
            <p:cNvSpPr/>
            <p:nvPr/>
          </p:nvSpPr>
          <p:spPr>
            <a:xfrm>
              <a:off x="2767609" y="3192674"/>
              <a:ext cx="1318424" cy="4647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Proxy</a:t>
              </a:r>
            </a:p>
          </p:txBody>
        </p:sp>
        <p:cxnSp>
          <p:nvCxnSpPr>
            <p:cNvPr id="14" name="Straight Arrow Connector 13">
              <a:extLst>
                <a:ext uri="{FF2B5EF4-FFF2-40B4-BE49-F238E27FC236}">
                  <a16:creationId xmlns:a16="http://schemas.microsoft.com/office/drawing/2014/main" id="{987DD219-475F-ED44-9E7A-3ED147F59E0F}"/>
                </a:ext>
              </a:extLst>
            </p:cNvPr>
            <p:cNvCxnSpPr>
              <a:cxnSpLocks/>
            </p:cNvCxnSpPr>
            <p:nvPr/>
          </p:nvCxnSpPr>
          <p:spPr bwMode="gray">
            <a:xfrm flipV="1">
              <a:off x="3426821" y="2586210"/>
              <a:ext cx="0" cy="55840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6AF93AB3-AFFC-7547-B94C-E1BFBC88E4B8}"/>
              </a:ext>
            </a:extLst>
          </p:cNvPr>
          <p:cNvSpPr>
            <a:spLocks noGrp="1"/>
          </p:cNvSpPr>
          <p:nvPr>
            <p:ph type="title"/>
          </p:nvPr>
        </p:nvSpPr>
        <p:spPr/>
        <p:txBody>
          <a:bodyPr/>
          <a:lstStyle/>
          <a:p>
            <a:r>
              <a:rPr lang="en-US" dirty="0"/>
              <a:t>Distributed Tracing</a:t>
            </a:r>
          </a:p>
        </p:txBody>
      </p:sp>
      <p:grpSp>
        <p:nvGrpSpPr>
          <p:cNvPr id="6" name="Group 5">
            <a:extLst>
              <a:ext uri="{FF2B5EF4-FFF2-40B4-BE49-F238E27FC236}">
                <a16:creationId xmlns:a16="http://schemas.microsoft.com/office/drawing/2014/main" id="{FF34ECA7-A58C-0344-A7D0-C6625208C88F}"/>
              </a:ext>
            </a:extLst>
          </p:cNvPr>
          <p:cNvGrpSpPr/>
          <p:nvPr/>
        </p:nvGrpSpPr>
        <p:grpSpPr>
          <a:xfrm>
            <a:off x="2599583" y="1642724"/>
            <a:ext cx="4475459" cy="2243427"/>
            <a:chOff x="2599583" y="1642724"/>
            <a:chExt cx="4475459" cy="2243427"/>
          </a:xfrm>
        </p:grpSpPr>
        <p:grpSp>
          <p:nvGrpSpPr>
            <p:cNvPr id="2" name="Group 1">
              <a:extLst>
                <a:ext uri="{FF2B5EF4-FFF2-40B4-BE49-F238E27FC236}">
                  <a16:creationId xmlns:a16="http://schemas.microsoft.com/office/drawing/2014/main" id="{21E69A15-47B3-AE40-8322-57746095734F}"/>
                </a:ext>
              </a:extLst>
            </p:cNvPr>
            <p:cNvGrpSpPr/>
            <p:nvPr/>
          </p:nvGrpSpPr>
          <p:grpSpPr>
            <a:xfrm>
              <a:off x="4484242" y="1642724"/>
              <a:ext cx="2590800" cy="2243427"/>
              <a:chOff x="4484242" y="1642724"/>
              <a:chExt cx="2590800" cy="2243427"/>
            </a:xfrm>
          </p:grpSpPr>
          <p:sp>
            <p:nvSpPr>
              <p:cNvPr id="27" name="Rectangle 26">
                <a:extLst>
                  <a:ext uri="{FF2B5EF4-FFF2-40B4-BE49-F238E27FC236}">
                    <a16:creationId xmlns:a16="http://schemas.microsoft.com/office/drawing/2014/main" id="{FC8EE6B2-4805-EA41-8E89-5DF474A835C7}"/>
                  </a:ext>
                </a:extLst>
              </p:cNvPr>
              <p:cNvSpPr/>
              <p:nvPr/>
            </p:nvSpPr>
            <p:spPr>
              <a:xfrm>
                <a:off x="4484242" y="1642724"/>
                <a:ext cx="2590800" cy="2243427"/>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B</a:t>
                </a:r>
                <a:endParaRPr lang="en-US" sz="2400" dirty="0">
                  <a:solidFill>
                    <a:schemeClr val="bg1"/>
                  </a:solidFill>
                </a:endParaRPr>
              </a:p>
            </p:txBody>
          </p:sp>
          <p:sp>
            <p:nvSpPr>
              <p:cNvPr id="28" name="Rectangle 27">
                <a:extLst>
                  <a:ext uri="{FF2B5EF4-FFF2-40B4-BE49-F238E27FC236}">
                    <a16:creationId xmlns:a16="http://schemas.microsoft.com/office/drawing/2014/main" id="{23496282-D511-DE4D-98AE-C9838330664C}"/>
                  </a:ext>
                </a:extLst>
              </p:cNvPr>
              <p:cNvSpPr/>
              <p:nvPr/>
            </p:nvSpPr>
            <p:spPr>
              <a:xfrm>
                <a:off x="5120430" y="2093300"/>
                <a:ext cx="1318424" cy="4647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App B</a:t>
                </a:r>
              </a:p>
            </p:txBody>
          </p:sp>
          <p:sp>
            <p:nvSpPr>
              <p:cNvPr id="29" name="Rectangle 28">
                <a:extLst>
                  <a:ext uri="{FF2B5EF4-FFF2-40B4-BE49-F238E27FC236}">
                    <a16:creationId xmlns:a16="http://schemas.microsoft.com/office/drawing/2014/main" id="{9AC901C3-1389-504D-8559-3A41E25BF615}"/>
                  </a:ext>
                </a:extLst>
              </p:cNvPr>
              <p:cNvSpPr/>
              <p:nvPr/>
            </p:nvSpPr>
            <p:spPr>
              <a:xfrm>
                <a:off x="5120430" y="3192674"/>
                <a:ext cx="1318424" cy="4647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Proxy</a:t>
                </a:r>
              </a:p>
            </p:txBody>
          </p:sp>
          <p:cxnSp>
            <p:nvCxnSpPr>
              <p:cNvPr id="30" name="Straight Arrow Connector 29">
                <a:extLst>
                  <a:ext uri="{FF2B5EF4-FFF2-40B4-BE49-F238E27FC236}">
                    <a16:creationId xmlns:a16="http://schemas.microsoft.com/office/drawing/2014/main" id="{CC9658D2-95B8-7040-8572-1C28F51470AA}"/>
                  </a:ext>
                </a:extLst>
              </p:cNvPr>
              <p:cNvCxnSpPr>
                <a:cxnSpLocks/>
              </p:cNvCxnSpPr>
              <p:nvPr/>
            </p:nvCxnSpPr>
            <p:spPr bwMode="gray">
              <a:xfrm flipV="1">
                <a:off x="5610830" y="2586210"/>
                <a:ext cx="0" cy="55840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088E8F-5ACC-6A48-A3A4-476D743A4DB8}"/>
                  </a:ext>
                </a:extLst>
              </p:cNvPr>
              <p:cNvCxnSpPr>
                <a:cxnSpLocks/>
              </p:cNvCxnSpPr>
              <p:nvPr/>
            </p:nvCxnSpPr>
            <p:spPr bwMode="gray">
              <a:xfrm flipV="1">
                <a:off x="5911499" y="2586209"/>
                <a:ext cx="0" cy="558400"/>
              </a:xfrm>
              <a:prstGeom prst="straightConnector1">
                <a:avLst/>
              </a:prstGeom>
              <a:ln w="76200">
                <a:solidFill>
                  <a:schemeClr val="accent5"/>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719D1442-F486-1543-9B4A-C83A58478852}"/>
                </a:ext>
              </a:extLst>
            </p:cNvPr>
            <p:cNvCxnSpPr>
              <a:cxnSpLocks/>
            </p:cNvCxnSpPr>
            <p:nvPr/>
          </p:nvCxnSpPr>
          <p:spPr bwMode="gray">
            <a:xfrm flipH="1" flipV="1">
              <a:off x="2599583" y="3425060"/>
              <a:ext cx="2520847" cy="1"/>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229401FB-B0AA-3244-AB7E-D93F296E892F}"/>
              </a:ext>
            </a:extLst>
          </p:cNvPr>
          <p:cNvGrpSpPr/>
          <p:nvPr/>
        </p:nvGrpSpPr>
        <p:grpSpPr>
          <a:xfrm>
            <a:off x="6465809" y="1642723"/>
            <a:ext cx="4495433" cy="2243427"/>
            <a:chOff x="6465809" y="1642723"/>
            <a:chExt cx="4495433" cy="2243427"/>
          </a:xfrm>
        </p:grpSpPr>
        <p:grpSp>
          <p:nvGrpSpPr>
            <p:cNvPr id="18" name="Group 17">
              <a:extLst>
                <a:ext uri="{FF2B5EF4-FFF2-40B4-BE49-F238E27FC236}">
                  <a16:creationId xmlns:a16="http://schemas.microsoft.com/office/drawing/2014/main" id="{ECAE2403-B66F-AD4B-9C4C-C8759E1F27AC}"/>
                </a:ext>
              </a:extLst>
            </p:cNvPr>
            <p:cNvGrpSpPr/>
            <p:nvPr/>
          </p:nvGrpSpPr>
          <p:grpSpPr>
            <a:xfrm>
              <a:off x="8370442" y="1642723"/>
              <a:ext cx="2590800" cy="2243427"/>
              <a:chOff x="2131421" y="1642724"/>
              <a:chExt cx="2590800" cy="2243427"/>
            </a:xfrm>
          </p:grpSpPr>
          <p:sp>
            <p:nvSpPr>
              <p:cNvPr id="20" name="Rectangle 19">
                <a:extLst>
                  <a:ext uri="{FF2B5EF4-FFF2-40B4-BE49-F238E27FC236}">
                    <a16:creationId xmlns:a16="http://schemas.microsoft.com/office/drawing/2014/main" id="{EC3B0A51-9222-AF47-A07A-66122A54E6F2}"/>
                  </a:ext>
                </a:extLst>
              </p:cNvPr>
              <p:cNvSpPr/>
              <p:nvPr/>
            </p:nvSpPr>
            <p:spPr>
              <a:xfrm>
                <a:off x="2131421" y="1642724"/>
                <a:ext cx="2590800" cy="2243427"/>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C</a:t>
                </a:r>
                <a:endParaRPr lang="en-US" sz="2400" dirty="0">
                  <a:solidFill>
                    <a:schemeClr val="bg1"/>
                  </a:solidFill>
                </a:endParaRPr>
              </a:p>
            </p:txBody>
          </p:sp>
          <p:sp>
            <p:nvSpPr>
              <p:cNvPr id="21" name="Rectangle 20">
                <a:extLst>
                  <a:ext uri="{FF2B5EF4-FFF2-40B4-BE49-F238E27FC236}">
                    <a16:creationId xmlns:a16="http://schemas.microsoft.com/office/drawing/2014/main" id="{DBB75E49-983A-E24F-93AE-26E0BA3A34FF}"/>
                  </a:ext>
                </a:extLst>
              </p:cNvPr>
              <p:cNvSpPr/>
              <p:nvPr/>
            </p:nvSpPr>
            <p:spPr>
              <a:xfrm>
                <a:off x="2767609" y="2093300"/>
                <a:ext cx="1318424" cy="4647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App C</a:t>
                </a:r>
              </a:p>
            </p:txBody>
          </p:sp>
          <p:sp>
            <p:nvSpPr>
              <p:cNvPr id="25" name="Rectangle 24">
                <a:extLst>
                  <a:ext uri="{FF2B5EF4-FFF2-40B4-BE49-F238E27FC236}">
                    <a16:creationId xmlns:a16="http://schemas.microsoft.com/office/drawing/2014/main" id="{BEDC0541-916E-4645-AB1A-BB8DC2899053}"/>
                  </a:ext>
                </a:extLst>
              </p:cNvPr>
              <p:cNvSpPr/>
              <p:nvPr/>
            </p:nvSpPr>
            <p:spPr>
              <a:xfrm>
                <a:off x="2767609" y="3192674"/>
                <a:ext cx="1318424" cy="4647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Proxy</a:t>
                </a:r>
              </a:p>
            </p:txBody>
          </p:sp>
          <p:cxnSp>
            <p:nvCxnSpPr>
              <p:cNvPr id="31" name="Straight Arrow Connector 30">
                <a:extLst>
                  <a:ext uri="{FF2B5EF4-FFF2-40B4-BE49-F238E27FC236}">
                    <a16:creationId xmlns:a16="http://schemas.microsoft.com/office/drawing/2014/main" id="{CC14D19D-9F10-414C-86CD-8EC20C19A58D}"/>
                  </a:ext>
                </a:extLst>
              </p:cNvPr>
              <p:cNvCxnSpPr>
                <a:cxnSpLocks/>
              </p:cNvCxnSpPr>
              <p:nvPr/>
            </p:nvCxnSpPr>
            <p:spPr bwMode="gray">
              <a:xfrm flipV="1">
                <a:off x="3426821" y="2586210"/>
                <a:ext cx="0" cy="558400"/>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7F63C00C-1286-024D-83D3-F1057922376F}"/>
                </a:ext>
              </a:extLst>
            </p:cNvPr>
            <p:cNvCxnSpPr>
              <a:cxnSpLocks/>
            </p:cNvCxnSpPr>
            <p:nvPr/>
          </p:nvCxnSpPr>
          <p:spPr bwMode="gray">
            <a:xfrm flipH="1" flipV="1">
              <a:off x="6465809" y="3425060"/>
              <a:ext cx="2520847" cy="1"/>
            </a:xfrm>
            <a:prstGeom prst="straightConnector1">
              <a:avLst/>
            </a:prstGeom>
            <a:ln w="76200">
              <a:solidFill>
                <a:schemeClr val="accent5"/>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2" name="object 37">
            <a:extLst>
              <a:ext uri="{FF2B5EF4-FFF2-40B4-BE49-F238E27FC236}">
                <a16:creationId xmlns:a16="http://schemas.microsoft.com/office/drawing/2014/main" id="{0E913748-7D7B-A341-82C5-7B2F6D5E0A04}"/>
              </a:ext>
            </a:extLst>
          </p:cNvPr>
          <p:cNvSpPr/>
          <p:nvPr/>
        </p:nvSpPr>
        <p:spPr>
          <a:xfrm>
            <a:off x="6872645" y="4726214"/>
            <a:ext cx="1276610" cy="1458803"/>
          </a:xfrm>
          <a:prstGeom prst="rect">
            <a:avLst/>
          </a:prstGeom>
          <a:blipFill>
            <a:blip r:embed="rId2" cstate="print"/>
            <a:stretch>
              <a:fillRect/>
            </a:stretch>
          </a:blipFill>
        </p:spPr>
        <p:txBody>
          <a:bodyPr wrap="square" lIns="0" tIns="0" rIns="0" bIns="0" rtlCol="0"/>
          <a:lstStyle/>
          <a:p>
            <a:endParaRPr/>
          </a:p>
        </p:txBody>
      </p:sp>
      <p:sp>
        <p:nvSpPr>
          <p:cNvPr id="24" name="object 38">
            <a:extLst>
              <a:ext uri="{FF2B5EF4-FFF2-40B4-BE49-F238E27FC236}">
                <a16:creationId xmlns:a16="http://schemas.microsoft.com/office/drawing/2014/main" id="{0F259C43-9DC8-2848-89A6-CF105B558EC6}"/>
              </a:ext>
            </a:extLst>
          </p:cNvPr>
          <p:cNvSpPr/>
          <p:nvPr/>
        </p:nvSpPr>
        <p:spPr>
          <a:xfrm>
            <a:off x="3676705" y="4899612"/>
            <a:ext cx="1443725" cy="1112008"/>
          </a:xfrm>
          <a:prstGeom prst="rect">
            <a:avLst/>
          </a:prstGeom>
          <a:blipFill>
            <a:blip r:embed="rId3" cstate="print"/>
            <a:stretch>
              <a:fillRect/>
            </a:stretch>
          </a:blipFill>
        </p:spPr>
        <p:txBody>
          <a:bodyPr wrap="square" lIns="0" tIns="0" rIns="0" bIns="0" rtlCol="0"/>
          <a:lstStyle/>
          <a:p>
            <a:endParaRPr/>
          </a:p>
        </p:txBody>
      </p:sp>
      <p:pic>
        <p:nvPicPr>
          <p:cNvPr id="26" name="Picture 25">
            <a:extLst>
              <a:ext uri="{FF2B5EF4-FFF2-40B4-BE49-F238E27FC236}">
                <a16:creationId xmlns:a16="http://schemas.microsoft.com/office/drawing/2014/main" id="{BBF9C3F9-8599-CC43-8776-CA6D49F289E0}"/>
              </a:ext>
            </a:extLst>
          </p:cNvPr>
          <p:cNvPicPr>
            <a:picLocks noChangeAspect="1"/>
          </p:cNvPicPr>
          <p:nvPr/>
        </p:nvPicPr>
        <p:blipFill>
          <a:blip r:embed="rId4"/>
          <a:stretch>
            <a:fillRect/>
          </a:stretch>
        </p:blipFill>
        <p:spPr>
          <a:xfrm>
            <a:off x="5405368" y="4891694"/>
            <a:ext cx="1182339" cy="1182339"/>
          </a:xfrm>
          <a:prstGeom prst="rect">
            <a:avLst/>
          </a:prstGeom>
        </p:spPr>
      </p:pic>
    </p:spTree>
    <p:extLst>
      <p:ext uri="{BB962C8B-B14F-4D97-AF65-F5344CB8AC3E}">
        <p14:creationId xmlns:p14="http://schemas.microsoft.com/office/powerpoint/2010/main" val="294943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3DC4D-27D5-BD40-AB86-E5CF85D675E6}"/>
              </a:ext>
            </a:extLst>
          </p:cNvPr>
          <p:cNvPicPr>
            <a:picLocks noChangeAspect="1"/>
          </p:cNvPicPr>
          <p:nvPr/>
        </p:nvPicPr>
        <p:blipFill>
          <a:blip r:embed="rId2"/>
          <a:stretch>
            <a:fillRect/>
          </a:stretch>
        </p:blipFill>
        <p:spPr>
          <a:xfrm>
            <a:off x="0" y="6236"/>
            <a:ext cx="12188825" cy="6845527"/>
          </a:xfrm>
          <a:prstGeom prst="rect">
            <a:avLst/>
          </a:prstGeom>
        </p:spPr>
      </p:pic>
      <p:sp>
        <p:nvSpPr>
          <p:cNvPr id="4" name="Rectangle 3">
            <a:extLst>
              <a:ext uri="{FF2B5EF4-FFF2-40B4-BE49-F238E27FC236}">
                <a16:creationId xmlns:a16="http://schemas.microsoft.com/office/drawing/2014/main" id="{284FD4F9-45E2-AB44-903D-15FA5CBCEDBC}"/>
              </a:ext>
            </a:extLst>
          </p:cNvPr>
          <p:cNvSpPr/>
          <p:nvPr/>
        </p:nvSpPr>
        <p:spPr>
          <a:xfrm>
            <a:off x="1" y="366536"/>
            <a:ext cx="12188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Developers should offload stuff</a:t>
            </a:r>
          </a:p>
        </p:txBody>
      </p:sp>
      <p:sp>
        <p:nvSpPr>
          <p:cNvPr id="5" name="Rectangle 4">
            <a:extLst>
              <a:ext uri="{FF2B5EF4-FFF2-40B4-BE49-F238E27FC236}">
                <a16:creationId xmlns:a16="http://schemas.microsoft.com/office/drawing/2014/main" id="{30FC99F9-8E80-E64F-AE0E-20A6936B7C39}"/>
              </a:ext>
            </a:extLst>
          </p:cNvPr>
          <p:cNvSpPr/>
          <p:nvPr/>
        </p:nvSpPr>
        <p:spPr>
          <a:xfrm>
            <a:off x="-1" y="5076869"/>
            <a:ext cx="12188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Decouple App from Infra</a:t>
            </a:r>
          </a:p>
        </p:txBody>
      </p:sp>
    </p:spTree>
    <p:extLst>
      <p:ext uri="{BB962C8B-B14F-4D97-AF65-F5344CB8AC3E}">
        <p14:creationId xmlns:p14="http://schemas.microsoft.com/office/powerpoint/2010/main" val="277194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2A2342-0C36-6F49-9909-BCA8717B0362}"/>
              </a:ext>
            </a:extLst>
          </p:cNvPr>
          <p:cNvPicPr>
            <a:picLocks noChangeAspect="1"/>
          </p:cNvPicPr>
          <p:nvPr/>
        </p:nvPicPr>
        <p:blipFill>
          <a:blip r:embed="rId2"/>
          <a:stretch>
            <a:fillRect/>
          </a:stretch>
        </p:blipFill>
        <p:spPr>
          <a:xfrm>
            <a:off x="0" y="-1"/>
            <a:ext cx="12188825" cy="8454469"/>
          </a:xfrm>
          <a:prstGeom prst="rect">
            <a:avLst/>
          </a:prstGeom>
        </p:spPr>
      </p:pic>
      <p:sp>
        <p:nvSpPr>
          <p:cNvPr id="4" name="Rectangle 3">
            <a:extLst>
              <a:ext uri="{FF2B5EF4-FFF2-40B4-BE49-F238E27FC236}">
                <a16:creationId xmlns:a16="http://schemas.microsoft.com/office/drawing/2014/main" id="{78B679C5-B6FD-1A43-B508-0F67A85493ED}"/>
              </a:ext>
            </a:extLst>
          </p:cNvPr>
          <p:cNvSpPr/>
          <p:nvPr/>
        </p:nvSpPr>
        <p:spPr>
          <a:xfrm>
            <a:off x="1" y="379827"/>
            <a:ext cx="12188824" cy="942535"/>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Operators should work independent</a:t>
            </a:r>
          </a:p>
        </p:txBody>
      </p:sp>
      <p:sp>
        <p:nvSpPr>
          <p:cNvPr id="5" name="Rectangle 4">
            <a:extLst>
              <a:ext uri="{FF2B5EF4-FFF2-40B4-BE49-F238E27FC236}">
                <a16:creationId xmlns:a16="http://schemas.microsoft.com/office/drawing/2014/main" id="{B10995C5-4AB1-4B43-8F54-4328B844AB7D}"/>
              </a:ext>
            </a:extLst>
          </p:cNvPr>
          <p:cNvSpPr/>
          <p:nvPr/>
        </p:nvSpPr>
        <p:spPr>
          <a:xfrm>
            <a:off x="1" y="5076091"/>
            <a:ext cx="12188824" cy="942535"/>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Focus on more resilient environment</a:t>
            </a:r>
          </a:p>
        </p:txBody>
      </p:sp>
    </p:spTree>
    <p:extLst>
      <p:ext uri="{BB962C8B-B14F-4D97-AF65-F5344CB8AC3E}">
        <p14:creationId xmlns:p14="http://schemas.microsoft.com/office/powerpoint/2010/main" val="13615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F93AB3-AFFC-7547-B94C-E1BFBC88E4B8}"/>
              </a:ext>
            </a:extLst>
          </p:cNvPr>
          <p:cNvSpPr>
            <a:spLocks noGrp="1"/>
          </p:cNvSpPr>
          <p:nvPr>
            <p:ph type="title"/>
          </p:nvPr>
        </p:nvSpPr>
        <p:spPr/>
        <p:txBody>
          <a:bodyPr/>
          <a:lstStyle/>
          <a:p>
            <a:r>
              <a:rPr lang="en-US" dirty="0"/>
              <a:t>Without Service Mesh</a:t>
            </a:r>
          </a:p>
        </p:txBody>
      </p:sp>
      <p:cxnSp>
        <p:nvCxnSpPr>
          <p:cNvPr id="21" name="Straight Arrow Connector 20">
            <a:extLst>
              <a:ext uri="{FF2B5EF4-FFF2-40B4-BE49-F238E27FC236}">
                <a16:creationId xmlns:a16="http://schemas.microsoft.com/office/drawing/2014/main" id="{E97EE3F8-BC2C-5E49-AA64-D0619AFBAABD}"/>
              </a:ext>
            </a:extLst>
          </p:cNvPr>
          <p:cNvCxnSpPr>
            <a:cxnSpLocks/>
          </p:cNvCxnSpPr>
          <p:nvPr/>
        </p:nvCxnSpPr>
        <p:spPr bwMode="gray">
          <a:xfrm>
            <a:off x="5049383" y="3284942"/>
            <a:ext cx="2133295" cy="0"/>
          </a:xfrm>
          <a:prstGeom prst="straightConnector1">
            <a:avLst/>
          </a:prstGeom>
          <a:ln w="76200">
            <a:solidFill>
              <a:schemeClr val="accent5">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9D1442-F486-1543-9B4A-C83A58478852}"/>
              </a:ext>
            </a:extLst>
          </p:cNvPr>
          <p:cNvCxnSpPr>
            <a:cxnSpLocks/>
          </p:cNvCxnSpPr>
          <p:nvPr/>
        </p:nvCxnSpPr>
        <p:spPr bwMode="gray">
          <a:xfrm>
            <a:off x="5027764" y="3567468"/>
            <a:ext cx="2133295" cy="0"/>
          </a:xfrm>
          <a:prstGeom prst="straightConnector1">
            <a:avLst/>
          </a:prstGeom>
          <a:ln w="76200">
            <a:solidFill>
              <a:schemeClr val="accent5">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051F266-F0EA-8A47-AD32-BE75A12ACEA3}"/>
              </a:ext>
            </a:extLst>
          </p:cNvPr>
          <p:cNvGrpSpPr/>
          <p:nvPr/>
        </p:nvGrpSpPr>
        <p:grpSpPr>
          <a:xfrm>
            <a:off x="1992876" y="1337715"/>
            <a:ext cx="2590800" cy="3894453"/>
            <a:chOff x="1992876" y="1337715"/>
            <a:chExt cx="2590800" cy="3894453"/>
          </a:xfrm>
        </p:grpSpPr>
        <p:grpSp>
          <p:nvGrpSpPr>
            <p:cNvPr id="22" name="Group 21">
              <a:extLst>
                <a:ext uri="{FF2B5EF4-FFF2-40B4-BE49-F238E27FC236}">
                  <a16:creationId xmlns:a16="http://schemas.microsoft.com/office/drawing/2014/main" id="{EFB24470-6B22-5D47-9286-20ED54CAC408}"/>
                </a:ext>
              </a:extLst>
            </p:cNvPr>
            <p:cNvGrpSpPr/>
            <p:nvPr/>
          </p:nvGrpSpPr>
          <p:grpSpPr>
            <a:xfrm>
              <a:off x="1992876" y="1337715"/>
              <a:ext cx="2590800" cy="3894453"/>
              <a:chOff x="4666343" y="2967438"/>
              <a:chExt cx="2590800" cy="3894453"/>
            </a:xfrm>
          </p:grpSpPr>
          <p:sp>
            <p:nvSpPr>
              <p:cNvPr id="3" name="Rectangle 2">
                <a:extLst>
                  <a:ext uri="{FF2B5EF4-FFF2-40B4-BE49-F238E27FC236}">
                    <a16:creationId xmlns:a16="http://schemas.microsoft.com/office/drawing/2014/main" id="{F8F92204-01CA-104A-85E2-E64933AE3028}"/>
                  </a:ext>
                </a:extLst>
              </p:cNvPr>
              <p:cNvSpPr/>
              <p:nvPr/>
            </p:nvSpPr>
            <p:spPr>
              <a:xfrm>
                <a:off x="4666343" y="2967438"/>
                <a:ext cx="2590800" cy="3894453"/>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Container</a:t>
                </a:r>
                <a:endParaRPr lang="en-US" sz="2400" dirty="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4754934" y="3418013"/>
                <a:ext cx="2362117" cy="33425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JVM</a:t>
                </a:r>
              </a:p>
            </p:txBody>
          </p:sp>
          <p:sp>
            <p:nvSpPr>
              <p:cNvPr id="6" name="Rectangle 5">
                <a:extLst>
                  <a:ext uri="{FF2B5EF4-FFF2-40B4-BE49-F238E27FC236}">
                    <a16:creationId xmlns:a16="http://schemas.microsoft.com/office/drawing/2014/main" id="{CDC57B47-BFB1-914B-8B63-7A3625EDE284}"/>
                  </a:ext>
                </a:extLst>
              </p:cNvPr>
              <p:cNvSpPr/>
              <p:nvPr/>
            </p:nvSpPr>
            <p:spPr>
              <a:xfrm>
                <a:off x="4852318" y="3882787"/>
                <a:ext cx="2135334" cy="27140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A</a:t>
                </a:r>
              </a:p>
            </p:txBody>
          </p:sp>
        </p:grpSp>
        <p:sp>
          <p:nvSpPr>
            <p:cNvPr id="13" name="Rectangle 12">
              <a:extLst>
                <a:ext uri="{FF2B5EF4-FFF2-40B4-BE49-F238E27FC236}">
                  <a16:creationId xmlns:a16="http://schemas.microsoft.com/office/drawing/2014/main" id="{07952CEA-A5C3-114E-AB9F-E6178331C608}"/>
                </a:ext>
              </a:extLst>
            </p:cNvPr>
            <p:cNvSpPr/>
            <p:nvPr/>
          </p:nvSpPr>
          <p:spPr>
            <a:xfrm>
              <a:off x="2438854" y="2656401"/>
              <a:ext cx="1615320"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Discovery</a:t>
              </a:r>
            </a:p>
          </p:txBody>
        </p:sp>
        <p:sp>
          <p:nvSpPr>
            <p:cNvPr id="15" name="Rectangle 14">
              <a:extLst>
                <a:ext uri="{FF2B5EF4-FFF2-40B4-BE49-F238E27FC236}">
                  <a16:creationId xmlns:a16="http://schemas.microsoft.com/office/drawing/2014/main" id="{A233D3ED-D02A-D44C-8C20-99A146693323}"/>
                </a:ext>
              </a:extLst>
            </p:cNvPr>
            <p:cNvSpPr/>
            <p:nvPr/>
          </p:nvSpPr>
          <p:spPr>
            <a:xfrm>
              <a:off x="2438857" y="3527464"/>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Load-balancer</a:t>
              </a:r>
            </a:p>
          </p:txBody>
        </p:sp>
        <p:sp>
          <p:nvSpPr>
            <p:cNvPr id="16" name="Rectangle 15">
              <a:extLst>
                <a:ext uri="{FF2B5EF4-FFF2-40B4-BE49-F238E27FC236}">
                  <a16:creationId xmlns:a16="http://schemas.microsoft.com/office/drawing/2014/main" id="{61FBC3E7-FAA5-F14A-8FBF-FC8E40B87E86}"/>
                </a:ext>
              </a:extLst>
            </p:cNvPr>
            <p:cNvSpPr/>
            <p:nvPr/>
          </p:nvSpPr>
          <p:spPr>
            <a:xfrm>
              <a:off x="2438856" y="3951599"/>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Metrics</a:t>
              </a:r>
            </a:p>
          </p:txBody>
        </p:sp>
        <p:sp>
          <p:nvSpPr>
            <p:cNvPr id="24" name="Rectangle 23">
              <a:extLst>
                <a:ext uri="{FF2B5EF4-FFF2-40B4-BE49-F238E27FC236}">
                  <a16:creationId xmlns:a16="http://schemas.microsoft.com/office/drawing/2014/main" id="{24BD1EAD-B1F8-FA42-8F10-B6C3C3029568}"/>
                </a:ext>
              </a:extLst>
            </p:cNvPr>
            <p:cNvSpPr/>
            <p:nvPr/>
          </p:nvSpPr>
          <p:spPr>
            <a:xfrm>
              <a:off x="2438855" y="4388046"/>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Tracing</a:t>
              </a:r>
            </a:p>
          </p:txBody>
        </p:sp>
        <p:sp>
          <p:nvSpPr>
            <p:cNvPr id="25" name="Rectangle 24">
              <a:extLst>
                <a:ext uri="{FF2B5EF4-FFF2-40B4-BE49-F238E27FC236}">
                  <a16:creationId xmlns:a16="http://schemas.microsoft.com/office/drawing/2014/main" id="{058640EC-8629-9747-85D1-3A9AFE221646}"/>
                </a:ext>
              </a:extLst>
            </p:cNvPr>
            <p:cNvSpPr/>
            <p:nvPr/>
          </p:nvSpPr>
          <p:spPr>
            <a:xfrm>
              <a:off x="2438854" y="3097173"/>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Resiliency</a:t>
              </a:r>
            </a:p>
          </p:txBody>
        </p:sp>
      </p:grpSp>
      <p:grpSp>
        <p:nvGrpSpPr>
          <p:cNvPr id="30" name="Group 29">
            <a:extLst>
              <a:ext uri="{FF2B5EF4-FFF2-40B4-BE49-F238E27FC236}">
                <a16:creationId xmlns:a16="http://schemas.microsoft.com/office/drawing/2014/main" id="{2F4D88D6-86E8-BA42-93D4-1BFDF5D9EF19}"/>
              </a:ext>
            </a:extLst>
          </p:cNvPr>
          <p:cNvGrpSpPr/>
          <p:nvPr/>
        </p:nvGrpSpPr>
        <p:grpSpPr>
          <a:xfrm>
            <a:off x="7648385" y="1337715"/>
            <a:ext cx="2590800" cy="3894453"/>
            <a:chOff x="1992876" y="1337715"/>
            <a:chExt cx="2590800" cy="3894453"/>
          </a:xfrm>
        </p:grpSpPr>
        <p:grpSp>
          <p:nvGrpSpPr>
            <p:cNvPr id="31" name="Group 30">
              <a:extLst>
                <a:ext uri="{FF2B5EF4-FFF2-40B4-BE49-F238E27FC236}">
                  <a16:creationId xmlns:a16="http://schemas.microsoft.com/office/drawing/2014/main" id="{7DBD5924-E1CA-AB48-B8AE-512ADC4FA720}"/>
                </a:ext>
              </a:extLst>
            </p:cNvPr>
            <p:cNvGrpSpPr/>
            <p:nvPr/>
          </p:nvGrpSpPr>
          <p:grpSpPr>
            <a:xfrm>
              <a:off x="1992876" y="1337715"/>
              <a:ext cx="2590800" cy="3894453"/>
              <a:chOff x="4666343" y="2967438"/>
              <a:chExt cx="2590800" cy="3894453"/>
            </a:xfrm>
          </p:grpSpPr>
          <p:sp>
            <p:nvSpPr>
              <p:cNvPr id="37" name="Rectangle 36">
                <a:extLst>
                  <a:ext uri="{FF2B5EF4-FFF2-40B4-BE49-F238E27FC236}">
                    <a16:creationId xmlns:a16="http://schemas.microsoft.com/office/drawing/2014/main" id="{60C79521-C1BD-484F-9350-797523DCADD4}"/>
                  </a:ext>
                </a:extLst>
              </p:cNvPr>
              <p:cNvSpPr/>
              <p:nvPr/>
            </p:nvSpPr>
            <p:spPr>
              <a:xfrm>
                <a:off x="4666343" y="2967438"/>
                <a:ext cx="2590800" cy="3894453"/>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Container</a:t>
                </a:r>
                <a:endParaRPr lang="en-US" sz="2400" dirty="0">
                  <a:solidFill>
                    <a:schemeClr val="bg1"/>
                  </a:solidFill>
                </a:endParaRPr>
              </a:p>
            </p:txBody>
          </p:sp>
          <p:sp>
            <p:nvSpPr>
              <p:cNvPr id="38" name="Rectangle 37">
                <a:extLst>
                  <a:ext uri="{FF2B5EF4-FFF2-40B4-BE49-F238E27FC236}">
                    <a16:creationId xmlns:a16="http://schemas.microsoft.com/office/drawing/2014/main" id="{32038E7B-9A2A-4940-A9AC-C4A195CB91A8}"/>
                  </a:ext>
                </a:extLst>
              </p:cNvPr>
              <p:cNvSpPr/>
              <p:nvPr/>
            </p:nvSpPr>
            <p:spPr>
              <a:xfrm>
                <a:off x="4754934" y="3418013"/>
                <a:ext cx="2362117" cy="33425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JVM</a:t>
                </a:r>
              </a:p>
            </p:txBody>
          </p:sp>
          <p:sp>
            <p:nvSpPr>
              <p:cNvPr id="39" name="Rectangle 38">
                <a:extLst>
                  <a:ext uri="{FF2B5EF4-FFF2-40B4-BE49-F238E27FC236}">
                    <a16:creationId xmlns:a16="http://schemas.microsoft.com/office/drawing/2014/main" id="{DFC0C4C9-AC7B-D14A-AB4B-B60926045CA3}"/>
                  </a:ext>
                </a:extLst>
              </p:cNvPr>
              <p:cNvSpPr/>
              <p:nvPr/>
            </p:nvSpPr>
            <p:spPr>
              <a:xfrm>
                <a:off x="4852318" y="3882787"/>
                <a:ext cx="2135334" cy="27140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Service B</a:t>
                </a:r>
              </a:p>
            </p:txBody>
          </p:sp>
        </p:grpSp>
        <p:sp>
          <p:nvSpPr>
            <p:cNvPr id="32" name="Rectangle 31">
              <a:extLst>
                <a:ext uri="{FF2B5EF4-FFF2-40B4-BE49-F238E27FC236}">
                  <a16:creationId xmlns:a16="http://schemas.microsoft.com/office/drawing/2014/main" id="{F6CC8E2A-DF88-CC45-8F73-AF18B7C1511A}"/>
                </a:ext>
              </a:extLst>
            </p:cNvPr>
            <p:cNvSpPr/>
            <p:nvPr/>
          </p:nvSpPr>
          <p:spPr>
            <a:xfrm>
              <a:off x="2438854" y="2656401"/>
              <a:ext cx="1615320"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Discovery</a:t>
              </a:r>
            </a:p>
          </p:txBody>
        </p:sp>
        <p:sp>
          <p:nvSpPr>
            <p:cNvPr id="33" name="Rectangle 32">
              <a:extLst>
                <a:ext uri="{FF2B5EF4-FFF2-40B4-BE49-F238E27FC236}">
                  <a16:creationId xmlns:a16="http://schemas.microsoft.com/office/drawing/2014/main" id="{A6FE06D0-9E56-8842-8300-DBC400B4A641}"/>
                </a:ext>
              </a:extLst>
            </p:cNvPr>
            <p:cNvSpPr/>
            <p:nvPr/>
          </p:nvSpPr>
          <p:spPr>
            <a:xfrm>
              <a:off x="2438857" y="3527464"/>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Load-balancer</a:t>
              </a:r>
            </a:p>
          </p:txBody>
        </p:sp>
        <p:sp>
          <p:nvSpPr>
            <p:cNvPr id="34" name="Rectangle 33">
              <a:extLst>
                <a:ext uri="{FF2B5EF4-FFF2-40B4-BE49-F238E27FC236}">
                  <a16:creationId xmlns:a16="http://schemas.microsoft.com/office/drawing/2014/main" id="{BEF27504-E45D-C141-8E7E-499EBD702D47}"/>
                </a:ext>
              </a:extLst>
            </p:cNvPr>
            <p:cNvSpPr/>
            <p:nvPr/>
          </p:nvSpPr>
          <p:spPr>
            <a:xfrm>
              <a:off x="2438856" y="3951599"/>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Metrics</a:t>
              </a:r>
            </a:p>
          </p:txBody>
        </p:sp>
        <p:sp>
          <p:nvSpPr>
            <p:cNvPr id="35" name="Rectangle 34">
              <a:extLst>
                <a:ext uri="{FF2B5EF4-FFF2-40B4-BE49-F238E27FC236}">
                  <a16:creationId xmlns:a16="http://schemas.microsoft.com/office/drawing/2014/main" id="{95B9CA14-14CD-2D44-9B7A-955BF2BAE0E5}"/>
                </a:ext>
              </a:extLst>
            </p:cNvPr>
            <p:cNvSpPr/>
            <p:nvPr/>
          </p:nvSpPr>
          <p:spPr>
            <a:xfrm>
              <a:off x="2438855" y="4388046"/>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Tracing</a:t>
              </a:r>
            </a:p>
          </p:txBody>
        </p:sp>
        <p:sp>
          <p:nvSpPr>
            <p:cNvPr id="36" name="Rectangle 35">
              <a:extLst>
                <a:ext uri="{FF2B5EF4-FFF2-40B4-BE49-F238E27FC236}">
                  <a16:creationId xmlns:a16="http://schemas.microsoft.com/office/drawing/2014/main" id="{273F53EA-59D3-A448-B1B2-F2387730E594}"/>
                </a:ext>
              </a:extLst>
            </p:cNvPr>
            <p:cNvSpPr/>
            <p:nvPr/>
          </p:nvSpPr>
          <p:spPr>
            <a:xfrm>
              <a:off x="2438854" y="3097173"/>
              <a:ext cx="1615321"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Resiliency</a:t>
              </a:r>
            </a:p>
          </p:txBody>
        </p:sp>
      </p:grpSp>
    </p:spTree>
    <p:extLst>
      <p:ext uri="{BB962C8B-B14F-4D97-AF65-F5344CB8AC3E}">
        <p14:creationId xmlns:p14="http://schemas.microsoft.com/office/powerpoint/2010/main" val="96492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F9BE2B-E382-4446-96B4-4C4D6E8C3A0A}"/>
              </a:ext>
            </a:extLst>
          </p:cNvPr>
          <p:cNvPicPr>
            <a:picLocks noChangeAspect="1"/>
          </p:cNvPicPr>
          <p:nvPr/>
        </p:nvPicPr>
        <p:blipFill>
          <a:blip r:embed="rId2"/>
          <a:stretch>
            <a:fillRect/>
          </a:stretch>
        </p:blipFill>
        <p:spPr>
          <a:xfrm>
            <a:off x="0" y="893"/>
            <a:ext cx="12188825" cy="6856214"/>
          </a:xfrm>
          <a:prstGeom prst="rect">
            <a:avLst/>
          </a:prstGeom>
        </p:spPr>
      </p:pic>
      <p:sp>
        <p:nvSpPr>
          <p:cNvPr id="4" name="Rectangle 3">
            <a:extLst>
              <a:ext uri="{FF2B5EF4-FFF2-40B4-BE49-F238E27FC236}">
                <a16:creationId xmlns:a16="http://schemas.microsoft.com/office/drawing/2014/main" id="{996E9494-135B-864D-A423-53E8DFC0B540}"/>
              </a:ext>
            </a:extLst>
          </p:cNvPr>
          <p:cNvSpPr/>
          <p:nvPr/>
        </p:nvSpPr>
        <p:spPr>
          <a:xfrm>
            <a:off x="-2031" y="4924468"/>
            <a:ext cx="12188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And they want speed</a:t>
            </a:r>
          </a:p>
        </p:txBody>
      </p:sp>
    </p:spTree>
    <p:extLst>
      <p:ext uri="{BB962C8B-B14F-4D97-AF65-F5344CB8AC3E}">
        <p14:creationId xmlns:p14="http://schemas.microsoft.com/office/powerpoint/2010/main" val="95197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F93AB3-AFFC-7547-B94C-E1BFBC88E4B8}"/>
              </a:ext>
            </a:extLst>
          </p:cNvPr>
          <p:cNvSpPr>
            <a:spLocks noGrp="1"/>
          </p:cNvSpPr>
          <p:nvPr>
            <p:ph type="title"/>
          </p:nvPr>
        </p:nvSpPr>
        <p:spPr>
          <a:xfrm>
            <a:off x="579809" y="412751"/>
            <a:ext cx="11001004" cy="381000"/>
          </a:xfrm>
        </p:spPr>
        <p:txBody>
          <a:bodyPr/>
          <a:lstStyle/>
          <a:p>
            <a:r>
              <a:rPr lang="en-US" dirty="0"/>
              <a:t>With Service Mesh</a:t>
            </a:r>
          </a:p>
        </p:txBody>
      </p:sp>
      <p:cxnSp>
        <p:nvCxnSpPr>
          <p:cNvPr id="21" name="Straight Arrow Connector 20">
            <a:extLst>
              <a:ext uri="{FF2B5EF4-FFF2-40B4-BE49-F238E27FC236}">
                <a16:creationId xmlns:a16="http://schemas.microsoft.com/office/drawing/2014/main" id="{E97EE3F8-BC2C-5E49-AA64-D0619AFBAABD}"/>
              </a:ext>
            </a:extLst>
          </p:cNvPr>
          <p:cNvCxnSpPr>
            <a:cxnSpLocks/>
          </p:cNvCxnSpPr>
          <p:nvPr/>
        </p:nvCxnSpPr>
        <p:spPr bwMode="gray">
          <a:xfrm>
            <a:off x="5027764" y="4504143"/>
            <a:ext cx="2133295" cy="0"/>
          </a:xfrm>
          <a:prstGeom prst="straightConnector1">
            <a:avLst/>
          </a:prstGeom>
          <a:ln w="76200">
            <a:solidFill>
              <a:schemeClr val="accent5">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9D1442-F486-1543-9B4A-C83A58478852}"/>
              </a:ext>
            </a:extLst>
          </p:cNvPr>
          <p:cNvCxnSpPr>
            <a:cxnSpLocks/>
          </p:cNvCxnSpPr>
          <p:nvPr/>
        </p:nvCxnSpPr>
        <p:spPr bwMode="gray">
          <a:xfrm>
            <a:off x="5006145" y="4786669"/>
            <a:ext cx="2133295" cy="0"/>
          </a:xfrm>
          <a:prstGeom prst="straightConnector1">
            <a:avLst/>
          </a:prstGeom>
          <a:ln w="76200">
            <a:solidFill>
              <a:schemeClr val="accent5">
                <a:lumMod val="75000"/>
              </a:schemeClr>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086BA75-7113-8D4C-9962-51B30D2FEED2}"/>
              </a:ext>
            </a:extLst>
          </p:cNvPr>
          <p:cNvGrpSpPr/>
          <p:nvPr/>
        </p:nvGrpSpPr>
        <p:grpSpPr>
          <a:xfrm>
            <a:off x="1854026" y="2216947"/>
            <a:ext cx="2590800" cy="2741916"/>
            <a:chOff x="1854026" y="2216947"/>
            <a:chExt cx="2590800" cy="2741916"/>
          </a:xfrm>
        </p:grpSpPr>
        <p:grpSp>
          <p:nvGrpSpPr>
            <p:cNvPr id="7" name="Group 6">
              <a:extLst>
                <a:ext uri="{FF2B5EF4-FFF2-40B4-BE49-F238E27FC236}">
                  <a16:creationId xmlns:a16="http://schemas.microsoft.com/office/drawing/2014/main" id="{1051F266-F0EA-8A47-AD32-BE75A12ACEA3}"/>
                </a:ext>
              </a:extLst>
            </p:cNvPr>
            <p:cNvGrpSpPr/>
            <p:nvPr/>
          </p:nvGrpSpPr>
          <p:grpSpPr>
            <a:xfrm>
              <a:off x="1854026" y="2216947"/>
              <a:ext cx="2590800" cy="2741916"/>
              <a:chOff x="1992876" y="1337716"/>
              <a:chExt cx="2590800" cy="2741916"/>
            </a:xfrm>
          </p:grpSpPr>
          <p:grpSp>
            <p:nvGrpSpPr>
              <p:cNvPr id="22" name="Group 21">
                <a:extLst>
                  <a:ext uri="{FF2B5EF4-FFF2-40B4-BE49-F238E27FC236}">
                    <a16:creationId xmlns:a16="http://schemas.microsoft.com/office/drawing/2014/main" id="{EFB24470-6B22-5D47-9286-20ED54CAC408}"/>
                  </a:ext>
                </a:extLst>
              </p:cNvPr>
              <p:cNvGrpSpPr/>
              <p:nvPr/>
            </p:nvGrpSpPr>
            <p:grpSpPr>
              <a:xfrm>
                <a:off x="1992876" y="1337716"/>
                <a:ext cx="2590800" cy="2741916"/>
                <a:chOff x="4666343" y="2967439"/>
                <a:chExt cx="2590800" cy="2741916"/>
              </a:xfrm>
            </p:grpSpPr>
            <p:sp>
              <p:nvSpPr>
                <p:cNvPr id="3" name="Rectangle 2">
                  <a:extLst>
                    <a:ext uri="{FF2B5EF4-FFF2-40B4-BE49-F238E27FC236}">
                      <a16:creationId xmlns:a16="http://schemas.microsoft.com/office/drawing/2014/main" id="{F8F92204-01CA-104A-85E2-E64933AE3028}"/>
                    </a:ext>
                  </a:extLst>
                </p:cNvPr>
                <p:cNvSpPr/>
                <p:nvPr/>
              </p:nvSpPr>
              <p:spPr>
                <a:xfrm>
                  <a:off x="4666343" y="2967439"/>
                  <a:ext cx="2590800" cy="274191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Pod</a:t>
                  </a:r>
                  <a:endParaRPr lang="en-US" sz="2400" dirty="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4754934" y="3418014"/>
                  <a:ext cx="2362117" cy="14966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Container</a:t>
                  </a:r>
                </a:p>
              </p:txBody>
            </p:sp>
            <p:sp>
              <p:nvSpPr>
                <p:cNvPr id="6" name="Rectangle 5">
                  <a:extLst>
                    <a:ext uri="{FF2B5EF4-FFF2-40B4-BE49-F238E27FC236}">
                      <a16:creationId xmlns:a16="http://schemas.microsoft.com/office/drawing/2014/main" id="{CDC57B47-BFB1-914B-8B63-7A3625EDE284}"/>
                    </a:ext>
                  </a:extLst>
                </p:cNvPr>
                <p:cNvSpPr/>
                <p:nvPr/>
              </p:nvSpPr>
              <p:spPr>
                <a:xfrm>
                  <a:off x="4852318" y="3882788"/>
                  <a:ext cx="2135334" cy="876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JVM</a:t>
                  </a:r>
                </a:p>
              </p:txBody>
            </p:sp>
          </p:grpSp>
          <p:sp>
            <p:nvSpPr>
              <p:cNvPr id="13" name="Rectangle 12">
                <a:extLst>
                  <a:ext uri="{FF2B5EF4-FFF2-40B4-BE49-F238E27FC236}">
                    <a16:creationId xmlns:a16="http://schemas.microsoft.com/office/drawing/2014/main" id="{07952CEA-A5C3-114E-AB9F-E6178331C608}"/>
                  </a:ext>
                </a:extLst>
              </p:cNvPr>
              <p:cNvSpPr/>
              <p:nvPr/>
            </p:nvSpPr>
            <p:spPr>
              <a:xfrm>
                <a:off x="2438854" y="2656401"/>
                <a:ext cx="1615320"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Service A</a:t>
                </a:r>
              </a:p>
            </p:txBody>
          </p:sp>
        </p:grpSp>
        <p:sp>
          <p:nvSpPr>
            <p:cNvPr id="27" name="Rectangle 26">
              <a:extLst>
                <a:ext uri="{FF2B5EF4-FFF2-40B4-BE49-F238E27FC236}">
                  <a16:creationId xmlns:a16="http://schemas.microsoft.com/office/drawing/2014/main" id="{06B2230F-AA27-474C-8EFE-C1558BA3DF28}"/>
                </a:ext>
              </a:extLst>
            </p:cNvPr>
            <p:cNvSpPr/>
            <p:nvPr/>
          </p:nvSpPr>
          <p:spPr>
            <a:xfrm>
              <a:off x="1926605" y="4371562"/>
              <a:ext cx="2362117" cy="4231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Sidecar Container</a:t>
              </a:r>
            </a:p>
          </p:txBody>
        </p:sp>
      </p:grpSp>
      <p:grpSp>
        <p:nvGrpSpPr>
          <p:cNvPr id="9" name="Group 8">
            <a:extLst>
              <a:ext uri="{FF2B5EF4-FFF2-40B4-BE49-F238E27FC236}">
                <a16:creationId xmlns:a16="http://schemas.microsoft.com/office/drawing/2014/main" id="{83576451-DB9E-1440-8329-763D04389417}"/>
              </a:ext>
            </a:extLst>
          </p:cNvPr>
          <p:cNvGrpSpPr/>
          <p:nvPr/>
        </p:nvGrpSpPr>
        <p:grpSpPr>
          <a:xfrm>
            <a:off x="7743999" y="2216947"/>
            <a:ext cx="2590800" cy="2741916"/>
            <a:chOff x="7743999" y="2216947"/>
            <a:chExt cx="2590800" cy="2741916"/>
          </a:xfrm>
        </p:grpSpPr>
        <p:grpSp>
          <p:nvGrpSpPr>
            <p:cNvPr id="28" name="Group 27">
              <a:extLst>
                <a:ext uri="{FF2B5EF4-FFF2-40B4-BE49-F238E27FC236}">
                  <a16:creationId xmlns:a16="http://schemas.microsoft.com/office/drawing/2014/main" id="{E553D668-3F68-6A4E-B572-DF039EC8E4BB}"/>
                </a:ext>
              </a:extLst>
            </p:cNvPr>
            <p:cNvGrpSpPr/>
            <p:nvPr/>
          </p:nvGrpSpPr>
          <p:grpSpPr>
            <a:xfrm>
              <a:off x="7743999" y="2216947"/>
              <a:ext cx="2590800" cy="2741916"/>
              <a:chOff x="1992876" y="1337716"/>
              <a:chExt cx="2590800" cy="2741916"/>
            </a:xfrm>
          </p:grpSpPr>
          <p:grpSp>
            <p:nvGrpSpPr>
              <p:cNvPr id="29" name="Group 28">
                <a:extLst>
                  <a:ext uri="{FF2B5EF4-FFF2-40B4-BE49-F238E27FC236}">
                    <a16:creationId xmlns:a16="http://schemas.microsoft.com/office/drawing/2014/main" id="{976A009C-0451-3046-8684-3FDCAEAA36F9}"/>
                  </a:ext>
                </a:extLst>
              </p:cNvPr>
              <p:cNvGrpSpPr/>
              <p:nvPr/>
            </p:nvGrpSpPr>
            <p:grpSpPr>
              <a:xfrm>
                <a:off x="1992876" y="1337716"/>
                <a:ext cx="2590800" cy="2741916"/>
                <a:chOff x="4666343" y="2967439"/>
                <a:chExt cx="2590800" cy="2741916"/>
              </a:xfrm>
            </p:grpSpPr>
            <p:sp>
              <p:nvSpPr>
                <p:cNvPr id="42" name="Rectangle 41">
                  <a:extLst>
                    <a:ext uri="{FF2B5EF4-FFF2-40B4-BE49-F238E27FC236}">
                      <a16:creationId xmlns:a16="http://schemas.microsoft.com/office/drawing/2014/main" id="{412A3374-1C87-884B-BE08-0040AE089F42}"/>
                    </a:ext>
                  </a:extLst>
                </p:cNvPr>
                <p:cNvSpPr/>
                <p:nvPr/>
              </p:nvSpPr>
              <p:spPr>
                <a:xfrm>
                  <a:off x="4666343" y="2967439"/>
                  <a:ext cx="2590800" cy="2741916"/>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Pod</a:t>
                  </a:r>
                  <a:endParaRPr lang="en-US" sz="2400" dirty="0">
                    <a:solidFill>
                      <a:schemeClr val="bg1"/>
                    </a:solidFill>
                  </a:endParaRPr>
                </a:p>
              </p:txBody>
            </p:sp>
            <p:sp>
              <p:nvSpPr>
                <p:cNvPr id="43" name="Rectangle 42">
                  <a:extLst>
                    <a:ext uri="{FF2B5EF4-FFF2-40B4-BE49-F238E27FC236}">
                      <a16:creationId xmlns:a16="http://schemas.microsoft.com/office/drawing/2014/main" id="{81AB9EFC-B6DC-3D46-B209-0ACF65942BA2}"/>
                    </a:ext>
                  </a:extLst>
                </p:cNvPr>
                <p:cNvSpPr/>
                <p:nvPr/>
              </p:nvSpPr>
              <p:spPr>
                <a:xfrm>
                  <a:off x="4754934" y="3418014"/>
                  <a:ext cx="2362117" cy="14966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Container</a:t>
                  </a:r>
                </a:p>
              </p:txBody>
            </p:sp>
            <p:sp>
              <p:nvSpPr>
                <p:cNvPr id="44" name="Rectangle 43">
                  <a:extLst>
                    <a:ext uri="{FF2B5EF4-FFF2-40B4-BE49-F238E27FC236}">
                      <a16:creationId xmlns:a16="http://schemas.microsoft.com/office/drawing/2014/main" id="{A35A89A3-213D-0D43-94A1-74A98DE3093A}"/>
                    </a:ext>
                  </a:extLst>
                </p:cNvPr>
                <p:cNvSpPr/>
                <p:nvPr/>
              </p:nvSpPr>
              <p:spPr>
                <a:xfrm>
                  <a:off x="4852318" y="3882788"/>
                  <a:ext cx="2135334" cy="876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JVM</a:t>
                  </a:r>
                </a:p>
              </p:txBody>
            </p:sp>
          </p:grpSp>
          <p:sp>
            <p:nvSpPr>
              <p:cNvPr id="40" name="Rectangle 39">
                <a:extLst>
                  <a:ext uri="{FF2B5EF4-FFF2-40B4-BE49-F238E27FC236}">
                    <a16:creationId xmlns:a16="http://schemas.microsoft.com/office/drawing/2014/main" id="{CB612AC2-BCD8-7B49-9EE6-5BE10D6AF223}"/>
                  </a:ext>
                </a:extLst>
              </p:cNvPr>
              <p:cNvSpPr/>
              <p:nvPr/>
            </p:nvSpPr>
            <p:spPr>
              <a:xfrm>
                <a:off x="2438854" y="2656401"/>
                <a:ext cx="1615320" cy="381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600" dirty="0">
                    <a:solidFill>
                      <a:schemeClr val="bg1"/>
                    </a:solidFill>
                  </a:rPr>
                  <a:t>Service B</a:t>
                </a:r>
              </a:p>
            </p:txBody>
          </p:sp>
        </p:grpSp>
        <p:sp>
          <p:nvSpPr>
            <p:cNvPr id="45" name="Rectangle 44">
              <a:extLst>
                <a:ext uri="{FF2B5EF4-FFF2-40B4-BE49-F238E27FC236}">
                  <a16:creationId xmlns:a16="http://schemas.microsoft.com/office/drawing/2014/main" id="{5B242F39-3C22-614F-8460-307692E56F00}"/>
                </a:ext>
              </a:extLst>
            </p:cNvPr>
            <p:cNvSpPr/>
            <p:nvPr/>
          </p:nvSpPr>
          <p:spPr>
            <a:xfrm>
              <a:off x="7816578" y="4371562"/>
              <a:ext cx="2362117" cy="42317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bg1"/>
                  </a:solidFill>
                </a:rPr>
                <a:t>Sidecar Container</a:t>
              </a:r>
            </a:p>
          </p:txBody>
        </p:sp>
      </p:grpSp>
      <p:sp>
        <p:nvSpPr>
          <p:cNvPr id="46" name="Rectangle 45">
            <a:extLst>
              <a:ext uri="{FF2B5EF4-FFF2-40B4-BE49-F238E27FC236}">
                <a16:creationId xmlns:a16="http://schemas.microsoft.com/office/drawing/2014/main" id="{D5A7031F-ACEF-6549-89E5-68B5C4F914A8}"/>
              </a:ext>
            </a:extLst>
          </p:cNvPr>
          <p:cNvSpPr/>
          <p:nvPr/>
        </p:nvSpPr>
        <p:spPr>
          <a:xfrm>
            <a:off x="4471235" y="3597060"/>
            <a:ext cx="3246352" cy="707886"/>
          </a:xfrm>
          <a:prstGeom prst="rect">
            <a:avLst/>
          </a:prstGeom>
        </p:spPr>
        <p:txBody>
          <a:bodyPr wrap="square">
            <a:spAutoFit/>
          </a:bodyPr>
          <a:lstStyle/>
          <a:p>
            <a:pPr algn="ctr"/>
            <a:r>
              <a:rPr lang="en-US" sz="2000" dirty="0"/>
              <a:t>Sidecar intercepts all network traffic</a:t>
            </a:r>
          </a:p>
        </p:txBody>
      </p:sp>
    </p:spTree>
    <p:extLst>
      <p:ext uri="{BB962C8B-B14F-4D97-AF65-F5344CB8AC3E}">
        <p14:creationId xmlns:p14="http://schemas.microsoft.com/office/powerpoint/2010/main" val="246236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BA69C3-3377-4048-9F02-ED7588556152}"/>
              </a:ext>
            </a:extLst>
          </p:cNvPr>
          <p:cNvGrpSpPr/>
          <p:nvPr/>
        </p:nvGrpSpPr>
        <p:grpSpPr>
          <a:xfrm>
            <a:off x="1586" y="2963211"/>
            <a:ext cx="12185652" cy="1839444"/>
            <a:chOff x="-1" y="2963088"/>
            <a:chExt cx="12188826" cy="1839923"/>
          </a:xfrm>
        </p:grpSpPr>
        <p:sp>
          <p:nvSpPr>
            <p:cNvPr id="76" name="Rectangle 75">
              <a:extLst>
                <a:ext uri="{FF2B5EF4-FFF2-40B4-BE49-F238E27FC236}">
                  <a16:creationId xmlns:a16="http://schemas.microsoft.com/office/drawing/2014/main" id="{698E074E-DDF5-4DC9-B917-5B43A03E36BD}"/>
                </a:ext>
              </a:extLst>
            </p:cNvPr>
            <p:cNvSpPr/>
            <p:nvPr/>
          </p:nvSpPr>
          <p:spPr>
            <a:xfrm>
              <a:off x="-1" y="2963089"/>
              <a:ext cx="12188825" cy="1839922"/>
            </a:xfrm>
            <a:prstGeom prst="rect">
              <a:avLst/>
            </a:prstGeom>
            <a:gradFill>
              <a:gsLst>
                <a:gs pos="0">
                  <a:schemeClr val="accent3"/>
                </a:gs>
                <a:gs pos="100000">
                  <a:schemeClr val="accent1"/>
                </a:gs>
              </a:gsLst>
              <a:lin ang="81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Parallelogram 76">
              <a:extLst>
                <a:ext uri="{FF2B5EF4-FFF2-40B4-BE49-F238E27FC236}">
                  <a16:creationId xmlns:a16="http://schemas.microsoft.com/office/drawing/2014/main" id="{5E5B2325-CBD2-405D-819E-695975F1AC75}"/>
                </a:ext>
              </a:extLst>
            </p:cNvPr>
            <p:cNvSpPr/>
            <p:nvPr/>
          </p:nvSpPr>
          <p:spPr>
            <a:xfrm>
              <a:off x="1643702" y="2963088"/>
              <a:ext cx="8528998" cy="1839922"/>
            </a:xfrm>
            <a:prstGeom prst="parallelogram">
              <a:avLst>
                <a:gd name="adj" fmla="val 99843"/>
              </a:avLst>
            </a:prstGeom>
            <a:gradFill>
              <a:gsLst>
                <a:gs pos="0">
                  <a:schemeClr val="bg1">
                    <a:alpha val="25000"/>
                  </a:schemeClr>
                </a:gs>
                <a:gs pos="94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Parallelogram 79">
              <a:extLst>
                <a:ext uri="{FF2B5EF4-FFF2-40B4-BE49-F238E27FC236}">
                  <a16:creationId xmlns:a16="http://schemas.microsoft.com/office/drawing/2014/main" id="{7171B779-1A83-4D33-8153-E8FC4B0805D2}"/>
                </a:ext>
              </a:extLst>
            </p:cNvPr>
            <p:cNvSpPr/>
            <p:nvPr/>
          </p:nvSpPr>
          <p:spPr>
            <a:xfrm>
              <a:off x="4903229" y="2963088"/>
              <a:ext cx="3735946" cy="1839922"/>
            </a:xfrm>
            <a:prstGeom prst="parallelogram">
              <a:avLst>
                <a:gd name="adj" fmla="val 99843"/>
              </a:avLst>
            </a:prstGeom>
            <a:gradFill>
              <a:gsLst>
                <a:gs pos="0">
                  <a:schemeClr val="bg1">
                    <a:alpha val="25000"/>
                  </a:schemeClr>
                </a:gs>
                <a:gs pos="94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6" name="Freeform: Shape 105">
              <a:extLst>
                <a:ext uri="{FF2B5EF4-FFF2-40B4-BE49-F238E27FC236}">
                  <a16:creationId xmlns:a16="http://schemas.microsoft.com/office/drawing/2014/main" id="{54FEDD0B-119A-413E-B5C9-34F08AF877AA}"/>
                </a:ext>
              </a:extLst>
            </p:cNvPr>
            <p:cNvSpPr/>
            <p:nvPr/>
          </p:nvSpPr>
          <p:spPr>
            <a:xfrm>
              <a:off x="10804771" y="3416780"/>
              <a:ext cx="1384054" cy="1386230"/>
            </a:xfrm>
            <a:custGeom>
              <a:avLst/>
              <a:gdLst>
                <a:gd name="connsiteX0" fmla="*/ 1384054 w 1384054"/>
                <a:gd name="connsiteY0" fmla="*/ 0 h 1386230"/>
                <a:gd name="connsiteX1" fmla="*/ 1384054 w 1384054"/>
                <a:gd name="connsiteY1" fmla="*/ 1386230 h 1386230"/>
                <a:gd name="connsiteX2" fmla="*/ 0 w 1384054"/>
                <a:gd name="connsiteY2" fmla="*/ 1386230 h 1386230"/>
              </a:gdLst>
              <a:ahLst/>
              <a:cxnLst>
                <a:cxn ang="0">
                  <a:pos x="connsiteX0" y="connsiteY0"/>
                </a:cxn>
                <a:cxn ang="0">
                  <a:pos x="connsiteX1" y="connsiteY1"/>
                </a:cxn>
                <a:cxn ang="0">
                  <a:pos x="connsiteX2" y="connsiteY2"/>
                </a:cxn>
              </a:cxnLst>
              <a:rect l="l" t="t" r="r" b="b"/>
              <a:pathLst>
                <a:path w="1384054" h="1386230">
                  <a:moveTo>
                    <a:pt x="1384054" y="0"/>
                  </a:moveTo>
                  <a:lnTo>
                    <a:pt x="1384054" y="1386230"/>
                  </a:lnTo>
                  <a:lnTo>
                    <a:pt x="0" y="1386230"/>
                  </a:lnTo>
                  <a:close/>
                </a:path>
              </a:pathLst>
            </a:custGeom>
            <a:gradFill>
              <a:gsLst>
                <a:gs pos="0">
                  <a:schemeClr val="bg1">
                    <a:alpha val="29000"/>
                  </a:schemeClr>
                </a:gs>
                <a:gs pos="94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4" name="Freeform: Shape 103">
              <a:extLst>
                <a:ext uri="{FF2B5EF4-FFF2-40B4-BE49-F238E27FC236}">
                  <a16:creationId xmlns:a16="http://schemas.microsoft.com/office/drawing/2014/main" id="{EAFB375B-7A45-47D0-96B8-4FE768D25319}"/>
                </a:ext>
              </a:extLst>
            </p:cNvPr>
            <p:cNvSpPr/>
            <p:nvPr/>
          </p:nvSpPr>
          <p:spPr>
            <a:xfrm>
              <a:off x="2" y="2963089"/>
              <a:ext cx="1066981" cy="1068659"/>
            </a:xfrm>
            <a:custGeom>
              <a:avLst/>
              <a:gdLst>
                <a:gd name="connsiteX0" fmla="*/ 0 w 1066981"/>
                <a:gd name="connsiteY0" fmla="*/ 0 h 1068659"/>
                <a:gd name="connsiteX1" fmla="*/ 1066981 w 1066981"/>
                <a:gd name="connsiteY1" fmla="*/ 0 h 1068659"/>
                <a:gd name="connsiteX2" fmla="*/ 0 w 1066981"/>
                <a:gd name="connsiteY2" fmla="*/ 1068659 h 1068659"/>
              </a:gdLst>
              <a:ahLst/>
              <a:cxnLst>
                <a:cxn ang="0">
                  <a:pos x="connsiteX0" y="connsiteY0"/>
                </a:cxn>
                <a:cxn ang="0">
                  <a:pos x="connsiteX1" y="connsiteY1"/>
                </a:cxn>
                <a:cxn ang="0">
                  <a:pos x="connsiteX2" y="connsiteY2"/>
                </a:cxn>
              </a:cxnLst>
              <a:rect l="l" t="t" r="r" b="b"/>
              <a:pathLst>
                <a:path w="1066981" h="1068659">
                  <a:moveTo>
                    <a:pt x="0" y="0"/>
                  </a:moveTo>
                  <a:lnTo>
                    <a:pt x="1066981" y="0"/>
                  </a:lnTo>
                  <a:lnTo>
                    <a:pt x="0" y="1068659"/>
                  </a:lnTo>
                  <a:close/>
                </a:path>
              </a:pathLst>
            </a:custGeom>
            <a:gradFill>
              <a:gsLst>
                <a:gs pos="0">
                  <a:schemeClr val="bg1">
                    <a:alpha val="18000"/>
                  </a:schemeClr>
                </a:gs>
                <a:gs pos="94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Parallelogram 83">
              <a:extLst>
                <a:ext uri="{FF2B5EF4-FFF2-40B4-BE49-F238E27FC236}">
                  <a16:creationId xmlns:a16="http://schemas.microsoft.com/office/drawing/2014/main" id="{66684635-BB8E-44DE-9851-05A6423F5100}"/>
                </a:ext>
              </a:extLst>
            </p:cNvPr>
            <p:cNvSpPr/>
            <p:nvPr/>
          </p:nvSpPr>
          <p:spPr>
            <a:xfrm>
              <a:off x="3484710" y="2963088"/>
              <a:ext cx="2243056" cy="1839922"/>
            </a:xfrm>
            <a:prstGeom prst="parallelogram">
              <a:avLst>
                <a:gd name="adj" fmla="val 99843"/>
              </a:avLst>
            </a:prstGeom>
            <a:gradFill>
              <a:gsLst>
                <a:gs pos="0">
                  <a:schemeClr val="bg1">
                    <a:alpha val="10000"/>
                  </a:schemeClr>
                </a:gs>
                <a:gs pos="94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32" name="Group 31">
            <a:extLst>
              <a:ext uri="{FF2B5EF4-FFF2-40B4-BE49-F238E27FC236}">
                <a16:creationId xmlns:a16="http://schemas.microsoft.com/office/drawing/2014/main" id="{DE4F6ABA-818F-4660-BA5F-A99646F23EB3}"/>
              </a:ext>
            </a:extLst>
          </p:cNvPr>
          <p:cNvGrpSpPr/>
          <p:nvPr/>
        </p:nvGrpSpPr>
        <p:grpSpPr>
          <a:xfrm>
            <a:off x="3793636" y="1992917"/>
            <a:ext cx="4606978" cy="258231"/>
            <a:chOff x="3793037" y="929295"/>
            <a:chExt cx="4608178" cy="258298"/>
          </a:xfrm>
        </p:grpSpPr>
        <p:sp>
          <p:nvSpPr>
            <p:cNvPr id="15" name="Cross 14">
              <a:extLst>
                <a:ext uri="{FF2B5EF4-FFF2-40B4-BE49-F238E27FC236}">
                  <a16:creationId xmlns:a16="http://schemas.microsoft.com/office/drawing/2014/main" id="{3E7727B0-D5DE-6446-9788-92C374BA47FF}"/>
                </a:ext>
              </a:extLst>
            </p:cNvPr>
            <p:cNvSpPr>
              <a:spLocks noChangeAspect="1"/>
            </p:cNvSpPr>
            <p:nvPr/>
          </p:nvSpPr>
          <p:spPr>
            <a:xfrm>
              <a:off x="3793037" y="929295"/>
              <a:ext cx="258298" cy="258298"/>
            </a:xfrm>
            <a:prstGeom prst="plus">
              <a:avLst>
                <a:gd name="adj" fmla="val 40210"/>
              </a:avLst>
            </a:prstGeom>
            <a:solidFill>
              <a:schemeClr val="accent3"/>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6" name="Cross 15">
              <a:extLst>
                <a:ext uri="{FF2B5EF4-FFF2-40B4-BE49-F238E27FC236}">
                  <a16:creationId xmlns:a16="http://schemas.microsoft.com/office/drawing/2014/main" id="{E1EB3BD5-D5A7-EB4E-BF76-E51F4935EC1E}"/>
                </a:ext>
              </a:extLst>
            </p:cNvPr>
            <p:cNvSpPr>
              <a:spLocks noChangeAspect="1"/>
            </p:cNvSpPr>
            <p:nvPr/>
          </p:nvSpPr>
          <p:spPr>
            <a:xfrm>
              <a:off x="5967977" y="929295"/>
              <a:ext cx="258298" cy="258298"/>
            </a:xfrm>
            <a:prstGeom prst="plus">
              <a:avLst>
                <a:gd name="adj" fmla="val 40210"/>
              </a:avLst>
            </a:prstGeom>
            <a:solidFill>
              <a:schemeClr val="accent3"/>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7" name="Cross 16">
              <a:extLst>
                <a:ext uri="{FF2B5EF4-FFF2-40B4-BE49-F238E27FC236}">
                  <a16:creationId xmlns:a16="http://schemas.microsoft.com/office/drawing/2014/main" id="{7A70F8CD-D1A1-364B-AC29-7C6D3E0B471B}"/>
                </a:ext>
              </a:extLst>
            </p:cNvPr>
            <p:cNvSpPr>
              <a:spLocks noChangeAspect="1"/>
            </p:cNvSpPr>
            <p:nvPr/>
          </p:nvSpPr>
          <p:spPr>
            <a:xfrm>
              <a:off x="8142917" y="929295"/>
              <a:ext cx="258298" cy="258298"/>
            </a:xfrm>
            <a:prstGeom prst="plus">
              <a:avLst>
                <a:gd name="adj" fmla="val 40210"/>
              </a:avLst>
            </a:prstGeom>
            <a:solidFill>
              <a:schemeClr val="accent3"/>
            </a:solidFill>
            <a:ln w="190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grpSp>
      <p:sp>
        <p:nvSpPr>
          <p:cNvPr id="54" name="TextBox 53">
            <a:extLst>
              <a:ext uri="{FF2B5EF4-FFF2-40B4-BE49-F238E27FC236}">
                <a16:creationId xmlns:a16="http://schemas.microsoft.com/office/drawing/2014/main" id="{288396AA-1953-BE43-989A-CE0BB3CFF0DA}"/>
              </a:ext>
            </a:extLst>
          </p:cNvPr>
          <p:cNvSpPr txBox="1"/>
          <p:nvPr/>
        </p:nvSpPr>
        <p:spPr>
          <a:xfrm>
            <a:off x="5402971" y="5791132"/>
            <a:ext cx="1371243" cy="184618"/>
          </a:xfrm>
          <a:prstGeom prst="rect">
            <a:avLst/>
          </a:prstGeom>
          <a:noFill/>
        </p:spPr>
        <p:txBody>
          <a:bodyPr wrap="square" lIns="0" tIns="0" rIns="0" bIns="0" rtlCol="0" anchor="t">
            <a:noAutofit/>
          </a:bodyPr>
          <a:lstStyle/>
          <a:p>
            <a:pPr algn="ctr">
              <a:spcAft>
                <a:spcPts val="600"/>
              </a:spcAft>
            </a:pPr>
            <a:r>
              <a:rPr lang="en-US" sz="1400" dirty="0">
                <a:solidFill>
                  <a:schemeClr val="tx2"/>
                </a:solidFill>
              </a:rPr>
              <a:t>VMs</a:t>
            </a:r>
          </a:p>
        </p:txBody>
      </p:sp>
      <p:sp>
        <p:nvSpPr>
          <p:cNvPr id="56" name="TextBox 55">
            <a:extLst>
              <a:ext uri="{FF2B5EF4-FFF2-40B4-BE49-F238E27FC236}">
                <a16:creationId xmlns:a16="http://schemas.microsoft.com/office/drawing/2014/main" id="{42245B63-C277-C442-AEEF-BB2A1AEAB3AA}"/>
              </a:ext>
            </a:extLst>
          </p:cNvPr>
          <p:cNvSpPr txBox="1"/>
          <p:nvPr/>
        </p:nvSpPr>
        <p:spPr>
          <a:xfrm>
            <a:off x="3311473" y="5791132"/>
            <a:ext cx="1371243" cy="184618"/>
          </a:xfrm>
          <a:prstGeom prst="rect">
            <a:avLst/>
          </a:prstGeom>
          <a:noFill/>
        </p:spPr>
        <p:txBody>
          <a:bodyPr wrap="square" lIns="0" tIns="0" rIns="0" bIns="0" rtlCol="0" anchor="t">
            <a:noAutofit/>
          </a:bodyPr>
          <a:lstStyle/>
          <a:p>
            <a:pPr algn="ctr">
              <a:spcAft>
                <a:spcPts val="600"/>
              </a:spcAft>
            </a:pPr>
            <a:r>
              <a:rPr lang="en-US" sz="1400" dirty="0">
                <a:solidFill>
                  <a:schemeClr val="tx2"/>
                </a:solidFill>
              </a:rPr>
              <a:t>Public Clouds </a:t>
            </a:r>
          </a:p>
        </p:txBody>
      </p:sp>
      <p:sp>
        <p:nvSpPr>
          <p:cNvPr id="57" name="TextBox 56">
            <a:extLst>
              <a:ext uri="{FF2B5EF4-FFF2-40B4-BE49-F238E27FC236}">
                <a16:creationId xmlns:a16="http://schemas.microsoft.com/office/drawing/2014/main" id="{B12DC763-BC8A-624D-90F5-88669422B030}"/>
              </a:ext>
            </a:extLst>
          </p:cNvPr>
          <p:cNvSpPr txBox="1"/>
          <p:nvPr/>
        </p:nvSpPr>
        <p:spPr>
          <a:xfrm>
            <a:off x="1219975" y="5791132"/>
            <a:ext cx="1371243" cy="369236"/>
          </a:xfrm>
          <a:prstGeom prst="rect">
            <a:avLst/>
          </a:prstGeom>
          <a:noFill/>
        </p:spPr>
        <p:txBody>
          <a:bodyPr wrap="square" lIns="0" tIns="0" rIns="0" bIns="0" rtlCol="0" anchor="t">
            <a:noAutofit/>
          </a:bodyPr>
          <a:lstStyle/>
          <a:p>
            <a:pPr algn="ctr">
              <a:spcAft>
                <a:spcPts val="600"/>
              </a:spcAft>
            </a:pPr>
            <a:r>
              <a:rPr lang="en-US" sz="1400" dirty="0">
                <a:solidFill>
                  <a:schemeClr val="tx2"/>
                </a:solidFill>
              </a:rPr>
              <a:t>Kubernetes</a:t>
            </a:r>
          </a:p>
        </p:txBody>
      </p:sp>
      <p:sp>
        <p:nvSpPr>
          <p:cNvPr id="58" name="TextBox 57">
            <a:extLst>
              <a:ext uri="{FF2B5EF4-FFF2-40B4-BE49-F238E27FC236}">
                <a16:creationId xmlns:a16="http://schemas.microsoft.com/office/drawing/2014/main" id="{783F7DE9-8BC7-E64A-BF77-5EDA6D2752EA}"/>
              </a:ext>
            </a:extLst>
          </p:cNvPr>
          <p:cNvSpPr txBox="1"/>
          <p:nvPr/>
        </p:nvSpPr>
        <p:spPr>
          <a:xfrm>
            <a:off x="9585966" y="5791132"/>
            <a:ext cx="1371243" cy="184618"/>
          </a:xfrm>
          <a:prstGeom prst="rect">
            <a:avLst/>
          </a:prstGeom>
          <a:noFill/>
        </p:spPr>
        <p:txBody>
          <a:bodyPr wrap="square" lIns="0" tIns="0" rIns="0" bIns="0" rtlCol="0" anchor="t">
            <a:noAutofit/>
          </a:bodyPr>
          <a:lstStyle/>
          <a:p>
            <a:pPr algn="ctr">
              <a:spcAft>
                <a:spcPts val="600"/>
              </a:spcAft>
            </a:pPr>
            <a:r>
              <a:rPr lang="en-US" sz="1400" dirty="0">
                <a:solidFill>
                  <a:schemeClr val="tx2"/>
                </a:solidFill>
              </a:rPr>
              <a:t>Serverless</a:t>
            </a:r>
          </a:p>
        </p:txBody>
      </p:sp>
      <p:sp>
        <p:nvSpPr>
          <p:cNvPr id="60" name="TextBox 59">
            <a:extLst>
              <a:ext uri="{FF2B5EF4-FFF2-40B4-BE49-F238E27FC236}">
                <a16:creationId xmlns:a16="http://schemas.microsoft.com/office/drawing/2014/main" id="{DE1D8C0B-4E64-C24B-9B1F-FD9C74DB0E77}"/>
              </a:ext>
            </a:extLst>
          </p:cNvPr>
          <p:cNvSpPr txBox="1"/>
          <p:nvPr/>
        </p:nvSpPr>
        <p:spPr>
          <a:xfrm>
            <a:off x="7494469" y="5791132"/>
            <a:ext cx="1371243" cy="184618"/>
          </a:xfrm>
          <a:prstGeom prst="rect">
            <a:avLst/>
          </a:prstGeom>
          <a:noFill/>
        </p:spPr>
        <p:txBody>
          <a:bodyPr wrap="square" lIns="0" tIns="0" rIns="0" bIns="0" rtlCol="0" anchor="t">
            <a:noAutofit/>
          </a:bodyPr>
          <a:lstStyle/>
          <a:p>
            <a:pPr algn="ctr">
              <a:spcAft>
                <a:spcPts val="600"/>
              </a:spcAft>
            </a:pPr>
            <a:r>
              <a:rPr lang="en-US" sz="1400" dirty="0">
                <a:solidFill>
                  <a:schemeClr val="tx2"/>
                </a:solidFill>
              </a:rPr>
              <a:t>SaaS</a:t>
            </a:r>
          </a:p>
        </p:txBody>
      </p:sp>
      <p:grpSp>
        <p:nvGrpSpPr>
          <p:cNvPr id="25" name="Group 24">
            <a:extLst>
              <a:ext uri="{FF2B5EF4-FFF2-40B4-BE49-F238E27FC236}">
                <a16:creationId xmlns:a16="http://schemas.microsoft.com/office/drawing/2014/main" id="{0AFA31E9-EAC4-4216-ACC0-7F8473DA8919}"/>
              </a:ext>
            </a:extLst>
          </p:cNvPr>
          <p:cNvGrpSpPr/>
          <p:nvPr/>
        </p:nvGrpSpPr>
        <p:grpSpPr>
          <a:xfrm>
            <a:off x="3635118" y="4959070"/>
            <a:ext cx="731330" cy="731330"/>
            <a:chOff x="3634476" y="4959469"/>
            <a:chExt cx="731521" cy="731520"/>
          </a:xfrm>
        </p:grpSpPr>
        <p:grpSp>
          <p:nvGrpSpPr>
            <p:cNvPr id="740" name="Group 739">
              <a:extLst>
                <a:ext uri="{FF2B5EF4-FFF2-40B4-BE49-F238E27FC236}">
                  <a16:creationId xmlns:a16="http://schemas.microsoft.com/office/drawing/2014/main" id="{603709D7-1257-487D-9D40-9F1EA8D64624}"/>
                </a:ext>
              </a:extLst>
            </p:cNvPr>
            <p:cNvGrpSpPr/>
            <p:nvPr/>
          </p:nvGrpSpPr>
          <p:grpSpPr>
            <a:xfrm>
              <a:off x="3634476" y="4959469"/>
              <a:ext cx="731521" cy="731520"/>
              <a:chOff x="6882701" y="528494"/>
              <a:chExt cx="1467032" cy="1467033"/>
            </a:xfrm>
          </p:grpSpPr>
          <p:sp>
            <p:nvSpPr>
              <p:cNvPr id="741" name="Oval 740">
                <a:extLst>
                  <a:ext uri="{FF2B5EF4-FFF2-40B4-BE49-F238E27FC236}">
                    <a16:creationId xmlns:a16="http://schemas.microsoft.com/office/drawing/2014/main" id="{0AD8BD3A-034A-4D07-9F78-DC927A2EF3C3}"/>
                  </a:ext>
                </a:extLst>
              </p:cNvPr>
              <p:cNvSpPr/>
              <p:nvPr/>
            </p:nvSpPr>
            <p:spPr>
              <a:xfrm>
                <a:off x="6882701" y="528494"/>
                <a:ext cx="1467032" cy="1467032"/>
              </a:xfrm>
              <a:prstGeom prst="ellipse">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2" name="Freeform: Shape 741">
                <a:extLst>
                  <a:ext uri="{FF2B5EF4-FFF2-40B4-BE49-F238E27FC236}">
                    <a16:creationId xmlns:a16="http://schemas.microsoft.com/office/drawing/2014/main" id="{82E35FFE-73E3-4ABB-AE4A-488E3B3EBF0B}"/>
                  </a:ext>
                </a:extLst>
              </p:cNvPr>
              <p:cNvSpPr/>
              <p:nvPr/>
            </p:nvSpPr>
            <p:spPr>
              <a:xfrm>
                <a:off x="7093380" y="739173"/>
                <a:ext cx="1256353" cy="1256354"/>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63" name="Graphic 62">
              <a:extLst>
                <a:ext uri="{FF2B5EF4-FFF2-40B4-BE49-F238E27FC236}">
                  <a16:creationId xmlns:a16="http://schemas.microsoft.com/office/drawing/2014/main" id="{7248C336-80AB-4A5F-861E-3BE6BF514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0423" y="5148063"/>
              <a:ext cx="514862" cy="294800"/>
            </a:xfrm>
            <a:prstGeom prst="rect">
              <a:avLst/>
            </a:prstGeom>
          </p:spPr>
        </p:pic>
      </p:grpSp>
      <p:grpSp>
        <p:nvGrpSpPr>
          <p:cNvPr id="22" name="Group 21">
            <a:extLst>
              <a:ext uri="{FF2B5EF4-FFF2-40B4-BE49-F238E27FC236}">
                <a16:creationId xmlns:a16="http://schemas.microsoft.com/office/drawing/2014/main" id="{1BE18C34-B097-4ABC-BFE5-9573E701A38F}"/>
              </a:ext>
            </a:extLst>
          </p:cNvPr>
          <p:cNvGrpSpPr/>
          <p:nvPr/>
        </p:nvGrpSpPr>
        <p:grpSpPr>
          <a:xfrm>
            <a:off x="5730400" y="4959070"/>
            <a:ext cx="731330" cy="731330"/>
            <a:chOff x="5730303" y="4959469"/>
            <a:chExt cx="731521" cy="731520"/>
          </a:xfrm>
        </p:grpSpPr>
        <p:grpSp>
          <p:nvGrpSpPr>
            <p:cNvPr id="743" name="Group 742">
              <a:extLst>
                <a:ext uri="{FF2B5EF4-FFF2-40B4-BE49-F238E27FC236}">
                  <a16:creationId xmlns:a16="http://schemas.microsoft.com/office/drawing/2014/main" id="{6642A34C-EFAA-41F9-A16E-F5928E878EC2}"/>
                </a:ext>
              </a:extLst>
            </p:cNvPr>
            <p:cNvGrpSpPr/>
            <p:nvPr/>
          </p:nvGrpSpPr>
          <p:grpSpPr>
            <a:xfrm>
              <a:off x="5730303" y="4959469"/>
              <a:ext cx="731521" cy="731520"/>
              <a:chOff x="6882701" y="528494"/>
              <a:chExt cx="1467032" cy="1467033"/>
            </a:xfrm>
          </p:grpSpPr>
          <p:sp>
            <p:nvSpPr>
              <p:cNvPr id="744" name="Oval 743">
                <a:extLst>
                  <a:ext uri="{FF2B5EF4-FFF2-40B4-BE49-F238E27FC236}">
                    <a16:creationId xmlns:a16="http://schemas.microsoft.com/office/drawing/2014/main" id="{7768C9D6-402F-49E3-8B1C-E4E9E99BF8FF}"/>
                  </a:ext>
                </a:extLst>
              </p:cNvPr>
              <p:cNvSpPr/>
              <p:nvPr/>
            </p:nvSpPr>
            <p:spPr>
              <a:xfrm>
                <a:off x="6882701" y="528494"/>
                <a:ext cx="1467032" cy="1467032"/>
              </a:xfrm>
              <a:prstGeom prst="ellipse">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5" name="Freeform: Shape 744">
                <a:extLst>
                  <a:ext uri="{FF2B5EF4-FFF2-40B4-BE49-F238E27FC236}">
                    <a16:creationId xmlns:a16="http://schemas.microsoft.com/office/drawing/2014/main" id="{81C87AAC-8376-4A65-8EEF-920096EC40BB}"/>
                  </a:ext>
                </a:extLst>
              </p:cNvPr>
              <p:cNvSpPr/>
              <p:nvPr/>
            </p:nvSpPr>
            <p:spPr>
              <a:xfrm>
                <a:off x="7093380" y="739173"/>
                <a:ext cx="1256353" cy="1256354"/>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65" name="Graphic 64">
              <a:extLst>
                <a:ext uri="{FF2B5EF4-FFF2-40B4-BE49-F238E27FC236}">
                  <a16:creationId xmlns:a16="http://schemas.microsoft.com/office/drawing/2014/main" id="{E235C730-744B-4CC4-B342-76C12C7DF0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4326" y="5113491"/>
              <a:ext cx="423475" cy="423476"/>
            </a:xfrm>
            <a:prstGeom prst="rect">
              <a:avLst/>
            </a:prstGeom>
          </p:spPr>
        </p:pic>
      </p:grpSp>
      <p:grpSp>
        <p:nvGrpSpPr>
          <p:cNvPr id="24" name="Group 23">
            <a:extLst>
              <a:ext uri="{FF2B5EF4-FFF2-40B4-BE49-F238E27FC236}">
                <a16:creationId xmlns:a16="http://schemas.microsoft.com/office/drawing/2014/main" id="{4509FA29-4E32-47A7-B632-C79EF5FD5ECE}"/>
              </a:ext>
            </a:extLst>
          </p:cNvPr>
          <p:cNvGrpSpPr/>
          <p:nvPr/>
        </p:nvGrpSpPr>
        <p:grpSpPr>
          <a:xfrm>
            <a:off x="9920961" y="4959070"/>
            <a:ext cx="731330" cy="731330"/>
            <a:chOff x="9921956" y="4959469"/>
            <a:chExt cx="731521" cy="731520"/>
          </a:xfrm>
        </p:grpSpPr>
        <p:grpSp>
          <p:nvGrpSpPr>
            <p:cNvPr id="749" name="Group 748">
              <a:extLst>
                <a:ext uri="{FF2B5EF4-FFF2-40B4-BE49-F238E27FC236}">
                  <a16:creationId xmlns:a16="http://schemas.microsoft.com/office/drawing/2014/main" id="{9B74C7A4-C378-4E14-A68C-094A83258FDB}"/>
                </a:ext>
              </a:extLst>
            </p:cNvPr>
            <p:cNvGrpSpPr/>
            <p:nvPr/>
          </p:nvGrpSpPr>
          <p:grpSpPr>
            <a:xfrm>
              <a:off x="9921956" y="4959469"/>
              <a:ext cx="731521" cy="731520"/>
              <a:chOff x="6882701" y="528494"/>
              <a:chExt cx="1467032" cy="1467033"/>
            </a:xfrm>
          </p:grpSpPr>
          <p:sp>
            <p:nvSpPr>
              <p:cNvPr id="750" name="Oval 749">
                <a:extLst>
                  <a:ext uri="{FF2B5EF4-FFF2-40B4-BE49-F238E27FC236}">
                    <a16:creationId xmlns:a16="http://schemas.microsoft.com/office/drawing/2014/main" id="{83299111-C6E2-46E9-A7EA-4D3750908DA8}"/>
                  </a:ext>
                </a:extLst>
              </p:cNvPr>
              <p:cNvSpPr/>
              <p:nvPr/>
            </p:nvSpPr>
            <p:spPr>
              <a:xfrm>
                <a:off x="6882701" y="528494"/>
                <a:ext cx="1467032" cy="1467032"/>
              </a:xfrm>
              <a:prstGeom prst="ellipse">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1" name="Freeform: Shape 750">
                <a:extLst>
                  <a:ext uri="{FF2B5EF4-FFF2-40B4-BE49-F238E27FC236}">
                    <a16:creationId xmlns:a16="http://schemas.microsoft.com/office/drawing/2014/main" id="{794D89B3-7435-41FE-A1B0-CF5EC5378980}"/>
                  </a:ext>
                </a:extLst>
              </p:cNvPr>
              <p:cNvSpPr/>
              <p:nvPr/>
            </p:nvSpPr>
            <p:spPr>
              <a:xfrm>
                <a:off x="7093380" y="739173"/>
                <a:ext cx="1256353" cy="1256354"/>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67" name="Graphic 66">
              <a:extLst>
                <a:ext uri="{FF2B5EF4-FFF2-40B4-BE49-F238E27FC236}">
                  <a16:creationId xmlns:a16="http://schemas.microsoft.com/office/drawing/2014/main" id="{8FA27DBB-E7F1-420E-AB7B-55BB1E246B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6083" y="5102936"/>
              <a:ext cx="463266" cy="444586"/>
            </a:xfrm>
            <a:prstGeom prst="rect">
              <a:avLst/>
            </a:prstGeom>
          </p:spPr>
        </p:pic>
      </p:grpSp>
      <p:grpSp>
        <p:nvGrpSpPr>
          <p:cNvPr id="23" name="Group 22">
            <a:extLst>
              <a:ext uri="{FF2B5EF4-FFF2-40B4-BE49-F238E27FC236}">
                <a16:creationId xmlns:a16="http://schemas.microsoft.com/office/drawing/2014/main" id="{C65C694C-9A08-480C-ABE0-95E11FBB5B5A}"/>
              </a:ext>
            </a:extLst>
          </p:cNvPr>
          <p:cNvGrpSpPr/>
          <p:nvPr/>
        </p:nvGrpSpPr>
        <p:grpSpPr>
          <a:xfrm>
            <a:off x="7825681" y="4959070"/>
            <a:ext cx="731330" cy="731330"/>
            <a:chOff x="7826130" y="4959469"/>
            <a:chExt cx="731521" cy="731520"/>
          </a:xfrm>
        </p:grpSpPr>
        <p:grpSp>
          <p:nvGrpSpPr>
            <p:cNvPr id="746" name="Group 745">
              <a:extLst>
                <a:ext uri="{FF2B5EF4-FFF2-40B4-BE49-F238E27FC236}">
                  <a16:creationId xmlns:a16="http://schemas.microsoft.com/office/drawing/2014/main" id="{147DBF84-1ADD-40EE-BD3C-4F87BF6D6B00}"/>
                </a:ext>
              </a:extLst>
            </p:cNvPr>
            <p:cNvGrpSpPr/>
            <p:nvPr/>
          </p:nvGrpSpPr>
          <p:grpSpPr>
            <a:xfrm>
              <a:off x="7826130" y="4959469"/>
              <a:ext cx="731521" cy="731520"/>
              <a:chOff x="6882701" y="528494"/>
              <a:chExt cx="1467032" cy="1467033"/>
            </a:xfrm>
          </p:grpSpPr>
          <p:sp>
            <p:nvSpPr>
              <p:cNvPr id="747" name="Oval 746">
                <a:extLst>
                  <a:ext uri="{FF2B5EF4-FFF2-40B4-BE49-F238E27FC236}">
                    <a16:creationId xmlns:a16="http://schemas.microsoft.com/office/drawing/2014/main" id="{F40F5FAE-AC09-4058-ACCC-1A67D9752296}"/>
                  </a:ext>
                </a:extLst>
              </p:cNvPr>
              <p:cNvSpPr/>
              <p:nvPr/>
            </p:nvSpPr>
            <p:spPr>
              <a:xfrm>
                <a:off x="6882701" y="528494"/>
                <a:ext cx="1467032" cy="1467032"/>
              </a:xfrm>
              <a:prstGeom prst="ellipse">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8" name="Freeform: Shape 747">
                <a:extLst>
                  <a:ext uri="{FF2B5EF4-FFF2-40B4-BE49-F238E27FC236}">
                    <a16:creationId xmlns:a16="http://schemas.microsoft.com/office/drawing/2014/main" id="{7F939E74-571D-463E-B49C-BE4E97385831}"/>
                  </a:ext>
                </a:extLst>
              </p:cNvPr>
              <p:cNvSpPr/>
              <p:nvPr/>
            </p:nvSpPr>
            <p:spPr>
              <a:xfrm>
                <a:off x="7093380" y="739173"/>
                <a:ext cx="1256353" cy="1256354"/>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71" name="Graphic 70">
              <a:extLst>
                <a:ext uri="{FF2B5EF4-FFF2-40B4-BE49-F238E27FC236}">
                  <a16:creationId xmlns:a16="http://schemas.microsoft.com/office/drawing/2014/main" id="{60A1D0D1-D606-4AF0-914B-A951FE951C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55691" y="5113793"/>
              <a:ext cx="472399" cy="422873"/>
            </a:xfrm>
            <a:prstGeom prst="rect">
              <a:avLst/>
            </a:prstGeom>
          </p:spPr>
        </p:pic>
      </p:grpSp>
      <p:grpSp>
        <p:nvGrpSpPr>
          <p:cNvPr id="3" name="Group 2">
            <a:extLst>
              <a:ext uri="{FF2B5EF4-FFF2-40B4-BE49-F238E27FC236}">
                <a16:creationId xmlns:a16="http://schemas.microsoft.com/office/drawing/2014/main" id="{23DCF594-62A3-4E34-9C2C-A80A6A8AA841}"/>
              </a:ext>
            </a:extLst>
          </p:cNvPr>
          <p:cNvGrpSpPr/>
          <p:nvPr/>
        </p:nvGrpSpPr>
        <p:grpSpPr>
          <a:xfrm>
            <a:off x="2378484" y="1739874"/>
            <a:ext cx="914162" cy="1077780"/>
            <a:chOff x="2377516" y="1739432"/>
            <a:chExt cx="914400" cy="1078061"/>
          </a:xfrm>
        </p:grpSpPr>
        <p:grpSp>
          <p:nvGrpSpPr>
            <p:cNvPr id="86" name="Group 85">
              <a:extLst>
                <a:ext uri="{FF2B5EF4-FFF2-40B4-BE49-F238E27FC236}">
                  <a16:creationId xmlns:a16="http://schemas.microsoft.com/office/drawing/2014/main" id="{ABCE3159-5787-4C0C-97AD-DEB57081A15D}"/>
                </a:ext>
              </a:extLst>
            </p:cNvPr>
            <p:cNvGrpSpPr/>
            <p:nvPr/>
          </p:nvGrpSpPr>
          <p:grpSpPr>
            <a:xfrm>
              <a:off x="2468955" y="1739432"/>
              <a:ext cx="731521" cy="731520"/>
              <a:chOff x="6882701" y="528494"/>
              <a:chExt cx="1467032" cy="1467033"/>
            </a:xfrm>
          </p:grpSpPr>
          <p:sp>
            <p:nvSpPr>
              <p:cNvPr id="88" name="Oval 87">
                <a:extLst>
                  <a:ext uri="{FF2B5EF4-FFF2-40B4-BE49-F238E27FC236}">
                    <a16:creationId xmlns:a16="http://schemas.microsoft.com/office/drawing/2014/main" id="{146C15BC-E748-4480-B6B0-625E2892E440}"/>
                  </a:ext>
                </a:extLst>
              </p:cNvPr>
              <p:cNvSpPr/>
              <p:nvPr/>
            </p:nvSpPr>
            <p:spPr>
              <a:xfrm>
                <a:off x="6882701" y="528494"/>
                <a:ext cx="1467032" cy="1467032"/>
              </a:xfrm>
              <a:prstGeom prst="ellipse">
                <a:avLst/>
              </a:prstGeom>
              <a:solidFill>
                <a:schemeClr val="accent3"/>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5302FCB0-0B21-48A0-8008-404DBC88E840}"/>
                  </a:ext>
                </a:extLst>
              </p:cNvPr>
              <p:cNvSpPr/>
              <p:nvPr/>
            </p:nvSpPr>
            <p:spPr>
              <a:xfrm>
                <a:off x="7093380" y="739173"/>
                <a:ext cx="1256353" cy="1256354"/>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3">
                      <a:lumMod val="75000"/>
                      <a:alpha val="0"/>
                    </a:schemeClr>
                  </a:gs>
                  <a:gs pos="100000">
                    <a:schemeClr val="accent3">
                      <a:lumMod val="75000"/>
                      <a:alpha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1C6829A7-0D93-4541-B6E0-B2EFCCFAFDAD}"/>
                </a:ext>
              </a:extLst>
            </p:cNvPr>
            <p:cNvSpPr txBox="1"/>
            <p:nvPr/>
          </p:nvSpPr>
          <p:spPr>
            <a:xfrm>
              <a:off x="2377516" y="2571272"/>
              <a:ext cx="914400" cy="246221"/>
            </a:xfrm>
            <a:prstGeom prst="rect">
              <a:avLst/>
            </a:prstGeom>
          </p:spPr>
          <p:txBody>
            <a:bodyPr wrap="none" lIns="0" tIns="0" rIns="0" bIns="0" rtlCol="0">
              <a:noAutofit/>
            </a:bodyPr>
            <a:lstStyle/>
            <a:p>
              <a:pPr algn="ctr">
                <a:spcAft>
                  <a:spcPts val="600"/>
                </a:spcAft>
                <a:defRPr/>
              </a:pPr>
              <a:r>
                <a:rPr lang="en-US" sz="1400" dirty="0">
                  <a:solidFill>
                    <a:schemeClr val="accent3"/>
                  </a:solidFill>
                  <a:latin typeface="Metropolis"/>
                </a:rPr>
                <a:t>Discovery</a:t>
              </a:r>
            </a:p>
          </p:txBody>
        </p:sp>
        <p:pic>
          <p:nvPicPr>
            <p:cNvPr id="42" name="Graphic 41">
              <a:extLst>
                <a:ext uri="{FF2B5EF4-FFF2-40B4-BE49-F238E27FC236}">
                  <a16:creationId xmlns:a16="http://schemas.microsoft.com/office/drawing/2014/main" id="{D7F56D65-D230-41F8-A2EF-53979CCB9E6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18687" y="1869252"/>
              <a:ext cx="443038" cy="443038"/>
            </a:xfrm>
            <a:prstGeom prst="rect">
              <a:avLst/>
            </a:prstGeom>
          </p:spPr>
        </p:pic>
      </p:grpSp>
      <p:grpSp>
        <p:nvGrpSpPr>
          <p:cNvPr id="14" name="Group 13">
            <a:extLst>
              <a:ext uri="{FF2B5EF4-FFF2-40B4-BE49-F238E27FC236}">
                <a16:creationId xmlns:a16="http://schemas.microsoft.com/office/drawing/2014/main" id="{EEF9F074-1D9D-42AF-BC79-81ABFF7355F5}"/>
              </a:ext>
            </a:extLst>
          </p:cNvPr>
          <p:cNvGrpSpPr/>
          <p:nvPr/>
        </p:nvGrpSpPr>
        <p:grpSpPr>
          <a:xfrm>
            <a:off x="8901605" y="1739874"/>
            <a:ext cx="914162" cy="1077780"/>
            <a:chOff x="8902336" y="1739432"/>
            <a:chExt cx="914400" cy="1078061"/>
          </a:xfrm>
        </p:grpSpPr>
        <p:grpSp>
          <p:nvGrpSpPr>
            <p:cNvPr id="96" name="Group 95">
              <a:extLst>
                <a:ext uri="{FF2B5EF4-FFF2-40B4-BE49-F238E27FC236}">
                  <a16:creationId xmlns:a16="http://schemas.microsoft.com/office/drawing/2014/main" id="{75F9101B-8F37-4C8C-B586-F780E3662DAE}"/>
                </a:ext>
              </a:extLst>
            </p:cNvPr>
            <p:cNvGrpSpPr/>
            <p:nvPr/>
          </p:nvGrpSpPr>
          <p:grpSpPr>
            <a:xfrm>
              <a:off x="8993775" y="1739432"/>
              <a:ext cx="731521" cy="731520"/>
              <a:chOff x="6882701" y="528494"/>
              <a:chExt cx="1467032" cy="1467033"/>
            </a:xfrm>
          </p:grpSpPr>
          <p:sp>
            <p:nvSpPr>
              <p:cNvPr id="97" name="Oval 96">
                <a:extLst>
                  <a:ext uri="{FF2B5EF4-FFF2-40B4-BE49-F238E27FC236}">
                    <a16:creationId xmlns:a16="http://schemas.microsoft.com/office/drawing/2014/main" id="{0F87B8AC-8CD4-42F7-92E8-9DE83ED735FB}"/>
                  </a:ext>
                </a:extLst>
              </p:cNvPr>
              <p:cNvSpPr/>
              <p:nvPr/>
            </p:nvSpPr>
            <p:spPr>
              <a:xfrm>
                <a:off x="6882701" y="528494"/>
                <a:ext cx="1467032" cy="1467032"/>
              </a:xfrm>
              <a:prstGeom prst="ellipse">
                <a:avLst/>
              </a:prstGeom>
              <a:solidFill>
                <a:schemeClr val="accent3"/>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8" name="Freeform: Shape 97">
                <a:extLst>
                  <a:ext uri="{FF2B5EF4-FFF2-40B4-BE49-F238E27FC236}">
                    <a16:creationId xmlns:a16="http://schemas.microsoft.com/office/drawing/2014/main" id="{D1AC0630-2450-4C86-B17B-1C9E20054E53}"/>
                  </a:ext>
                </a:extLst>
              </p:cNvPr>
              <p:cNvSpPr/>
              <p:nvPr/>
            </p:nvSpPr>
            <p:spPr>
              <a:xfrm>
                <a:off x="7093380" y="739173"/>
                <a:ext cx="1256353" cy="1256354"/>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3">
                      <a:lumMod val="75000"/>
                      <a:alpha val="0"/>
                    </a:schemeClr>
                  </a:gs>
                  <a:gs pos="100000">
                    <a:schemeClr val="accent3">
                      <a:lumMod val="75000"/>
                      <a:alpha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80FA9846-18DD-454E-9BF6-7629FDD80C60}"/>
                </a:ext>
              </a:extLst>
            </p:cNvPr>
            <p:cNvSpPr txBox="1"/>
            <p:nvPr/>
          </p:nvSpPr>
          <p:spPr>
            <a:xfrm>
              <a:off x="8902336" y="2571272"/>
              <a:ext cx="914400" cy="246221"/>
            </a:xfrm>
            <a:prstGeom prst="rect">
              <a:avLst/>
            </a:prstGeom>
          </p:spPr>
          <p:txBody>
            <a:bodyPr wrap="none" lIns="0" tIns="0" rIns="0" bIns="0" rtlCol="0">
              <a:noAutofit/>
            </a:bodyPr>
            <a:lstStyle/>
            <a:p>
              <a:pPr algn="ctr">
                <a:spcAft>
                  <a:spcPts val="600"/>
                </a:spcAft>
                <a:defRPr/>
              </a:pPr>
              <a:r>
                <a:rPr lang="en-US" sz="1400" dirty="0">
                  <a:solidFill>
                    <a:schemeClr val="accent3"/>
                  </a:solidFill>
                  <a:latin typeface="Metropolis"/>
                </a:rPr>
                <a:t>Security</a:t>
              </a:r>
            </a:p>
          </p:txBody>
        </p:sp>
        <p:pic>
          <p:nvPicPr>
            <p:cNvPr id="52" name="Graphic 51">
              <a:extLst>
                <a:ext uri="{FF2B5EF4-FFF2-40B4-BE49-F238E27FC236}">
                  <a16:creationId xmlns:a16="http://schemas.microsoft.com/office/drawing/2014/main" id="{6B44C3D3-8A4D-4B1B-B5A5-2863B567CB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69285" y="1886802"/>
              <a:ext cx="380501" cy="445730"/>
            </a:xfrm>
            <a:prstGeom prst="rect">
              <a:avLst/>
            </a:prstGeom>
          </p:spPr>
        </p:pic>
      </p:grpSp>
      <p:grpSp>
        <p:nvGrpSpPr>
          <p:cNvPr id="8" name="Group 7">
            <a:extLst>
              <a:ext uri="{FF2B5EF4-FFF2-40B4-BE49-F238E27FC236}">
                <a16:creationId xmlns:a16="http://schemas.microsoft.com/office/drawing/2014/main" id="{4D79A3F5-6BB6-4D24-BDCC-EBE88DE23ADC}"/>
              </a:ext>
            </a:extLst>
          </p:cNvPr>
          <p:cNvGrpSpPr/>
          <p:nvPr/>
        </p:nvGrpSpPr>
        <p:grpSpPr>
          <a:xfrm>
            <a:off x="4552857" y="1739874"/>
            <a:ext cx="914162" cy="1077780"/>
            <a:chOff x="4552456" y="1739432"/>
            <a:chExt cx="914400" cy="1078061"/>
          </a:xfrm>
        </p:grpSpPr>
        <p:sp>
          <p:nvSpPr>
            <p:cNvPr id="11" name="TextBox 10">
              <a:extLst>
                <a:ext uri="{FF2B5EF4-FFF2-40B4-BE49-F238E27FC236}">
                  <a16:creationId xmlns:a16="http://schemas.microsoft.com/office/drawing/2014/main" id="{B63EE250-F5D4-1449-AFF6-6E54499195CA}"/>
                </a:ext>
              </a:extLst>
            </p:cNvPr>
            <p:cNvSpPr txBox="1"/>
            <p:nvPr/>
          </p:nvSpPr>
          <p:spPr>
            <a:xfrm>
              <a:off x="4552456" y="2571272"/>
              <a:ext cx="914400" cy="246221"/>
            </a:xfrm>
            <a:prstGeom prst="rect">
              <a:avLst/>
            </a:prstGeom>
          </p:spPr>
          <p:txBody>
            <a:bodyPr wrap="none" lIns="0" tIns="0" rIns="0" bIns="0" rtlCol="0">
              <a:noAutofit/>
            </a:bodyPr>
            <a:lstStyle/>
            <a:p>
              <a:pPr algn="ctr">
                <a:spcAft>
                  <a:spcPts val="600"/>
                </a:spcAft>
                <a:defRPr/>
              </a:pPr>
              <a:r>
                <a:rPr lang="en-US" sz="1400" dirty="0">
                  <a:solidFill>
                    <a:schemeClr val="accent3"/>
                  </a:solidFill>
                  <a:latin typeface="Metropolis"/>
                </a:rPr>
                <a:t>Visibility</a:t>
              </a:r>
            </a:p>
          </p:txBody>
        </p:sp>
        <p:grpSp>
          <p:nvGrpSpPr>
            <p:cNvPr id="7" name="Group 6">
              <a:extLst>
                <a:ext uri="{FF2B5EF4-FFF2-40B4-BE49-F238E27FC236}">
                  <a16:creationId xmlns:a16="http://schemas.microsoft.com/office/drawing/2014/main" id="{79782837-3C75-4CDC-B348-28C2F9EACAFC}"/>
                </a:ext>
              </a:extLst>
            </p:cNvPr>
            <p:cNvGrpSpPr/>
            <p:nvPr/>
          </p:nvGrpSpPr>
          <p:grpSpPr>
            <a:xfrm>
              <a:off x="4643895" y="1739432"/>
              <a:ext cx="731521" cy="731520"/>
              <a:chOff x="4643895" y="1739432"/>
              <a:chExt cx="731521" cy="731520"/>
            </a:xfrm>
          </p:grpSpPr>
          <p:grpSp>
            <p:nvGrpSpPr>
              <p:cNvPr id="90" name="Group 89">
                <a:extLst>
                  <a:ext uri="{FF2B5EF4-FFF2-40B4-BE49-F238E27FC236}">
                    <a16:creationId xmlns:a16="http://schemas.microsoft.com/office/drawing/2014/main" id="{79BD6389-F58E-4C57-8838-3367464B42D4}"/>
                  </a:ext>
                </a:extLst>
              </p:cNvPr>
              <p:cNvGrpSpPr/>
              <p:nvPr/>
            </p:nvGrpSpPr>
            <p:grpSpPr>
              <a:xfrm>
                <a:off x="4643895" y="1739432"/>
                <a:ext cx="731521" cy="731520"/>
                <a:chOff x="6882701" y="528494"/>
                <a:chExt cx="1467032" cy="1467033"/>
              </a:xfrm>
            </p:grpSpPr>
            <p:sp>
              <p:nvSpPr>
                <p:cNvPr id="91" name="Oval 90">
                  <a:extLst>
                    <a:ext uri="{FF2B5EF4-FFF2-40B4-BE49-F238E27FC236}">
                      <a16:creationId xmlns:a16="http://schemas.microsoft.com/office/drawing/2014/main" id="{1E2AA183-D4F8-4587-88C6-C688BAD4C505}"/>
                    </a:ext>
                  </a:extLst>
                </p:cNvPr>
                <p:cNvSpPr/>
                <p:nvPr/>
              </p:nvSpPr>
              <p:spPr>
                <a:xfrm>
                  <a:off x="6882701" y="528494"/>
                  <a:ext cx="1467032" cy="1467032"/>
                </a:xfrm>
                <a:prstGeom prst="ellipse">
                  <a:avLst/>
                </a:prstGeom>
                <a:solidFill>
                  <a:schemeClr val="accent3"/>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2" name="Freeform: Shape 91">
                  <a:extLst>
                    <a:ext uri="{FF2B5EF4-FFF2-40B4-BE49-F238E27FC236}">
                      <a16:creationId xmlns:a16="http://schemas.microsoft.com/office/drawing/2014/main" id="{26E331C0-7AA4-4620-BE69-87E75B29B4D5}"/>
                    </a:ext>
                  </a:extLst>
                </p:cNvPr>
                <p:cNvSpPr/>
                <p:nvPr/>
              </p:nvSpPr>
              <p:spPr>
                <a:xfrm>
                  <a:off x="7093380" y="739173"/>
                  <a:ext cx="1256353" cy="1256354"/>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3">
                        <a:lumMod val="75000"/>
                        <a:alpha val="0"/>
                      </a:schemeClr>
                    </a:gs>
                    <a:gs pos="100000">
                      <a:schemeClr val="accent3">
                        <a:lumMod val="75000"/>
                        <a:alpha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69" name="Graphic 68">
                <a:extLst>
                  <a:ext uri="{FF2B5EF4-FFF2-40B4-BE49-F238E27FC236}">
                    <a16:creationId xmlns:a16="http://schemas.microsoft.com/office/drawing/2014/main" id="{AD45C938-C598-475F-9BAD-5847EC44E3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8393" y="1940928"/>
                <a:ext cx="542525" cy="354391"/>
              </a:xfrm>
              <a:prstGeom prst="rect">
                <a:avLst/>
              </a:prstGeom>
            </p:spPr>
          </p:pic>
        </p:grpSp>
      </p:grpSp>
      <p:grpSp>
        <p:nvGrpSpPr>
          <p:cNvPr id="9" name="Group 8">
            <a:extLst>
              <a:ext uri="{FF2B5EF4-FFF2-40B4-BE49-F238E27FC236}">
                <a16:creationId xmlns:a16="http://schemas.microsoft.com/office/drawing/2014/main" id="{45E435FF-2246-40F1-90D4-2FBAD46DC3B1}"/>
              </a:ext>
            </a:extLst>
          </p:cNvPr>
          <p:cNvGrpSpPr/>
          <p:nvPr/>
        </p:nvGrpSpPr>
        <p:grpSpPr>
          <a:xfrm>
            <a:off x="6727231" y="1739874"/>
            <a:ext cx="914162" cy="1077780"/>
            <a:chOff x="6727396" y="1739432"/>
            <a:chExt cx="914400" cy="1078061"/>
          </a:xfrm>
        </p:grpSpPr>
        <p:grpSp>
          <p:nvGrpSpPr>
            <p:cNvPr id="93" name="Group 92">
              <a:extLst>
                <a:ext uri="{FF2B5EF4-FFF2-40B4-BE49-F238E27FC236}">
                  <a16:creationId xmlns:a16="http://schemas.microsoft.com/office/drawing/2014/main" id="{489952D0-5CC3-44D9-9F74-AE6C329D130D}"/>
                </a:ext>
              </a:extLst>
            </p:cNvPr>
            <p:cNvGrpSpPr/>
            <p:nvPr/>
          </p:nvGrpSpPr>
          <p:grpSpPr>
            <a:xfrm>
              <a:off x="6818835" y="1739432"/>
              <a:ext cx="731521" cy="731520"/>
              <a:chOff x="6882701" y="528494"/>
              <a:chExt cx="1467032" cy="1467033"/>
            </a:xfrm>
          </p:grpSpPr>
          <p:sp>
            <p:nvSpPr>
              <p:cNvPr id="94" name="Oval 93">
                <a:extLst>
                  <a:ext uri="{FF2B5EF4-FFF2-40B4-BE49-F238E27FC236}">
                    <a16:creationId xmlns:a16="http://schemas.microsoft.com/office/drawing/2014/main" id="{13A7D8E0-5DFA-4B91-99FE-1EC08BFE0201}"/>
                  </a:ext>
                </a:extLst>
              </p:cNvPr>
              <p:cNvSpPr/>
              <p:nvPr/>
            </p:nvSpPr>
            <p:spPr>
              <a:xfrm>
                <a:off x="6882701" y="528494"/>
                <a:ext cx="1467032" cy="1467032"/>
              </a:xfrm>
              <a:prstGeom prst="ellipse">
                <a:avLst/>
              </a:prstGeom>
              <a:solidFill>
                <a:schemeClr val="accent3"/>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5" name="Freeform: Shape 94">
                <a:extLst>
                  <a:ext uri="{FF2B5EF4-FFF2-40B4-BE49-F238E27FC236}">
                    <a16:creationId xmlns:a16="http://schemas.microsoft.com/office/drawing/2014/main" id="{85B84A8F-33B6-4013-96F9-C98236CC4652}"/>
                  </a:ext>
                </a:extLst>
              </p:cNvPr>
              <p:cNvSpPr/>
              <p:nvPr/>
            </p:nvSpPr>
            <p:spPr>
              <a:xfrm>
                <a:off x="7093380" y="739173"/>
                <a:ext cx="1256353" cy="1256354"/>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3">
                      <a:lumMod val="75000"/>
                      <a:alpha val="0"/>
                    </a:schemeClr>
                  </a:gs>
                  <a:gs pos="100000">
                    <a:schemeClr val="accent3">
                      <a:lumMod val="75000"/>
                      <a:alpha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2" name="TextBox 11">
              <a:extLst>
                <a:ext uri="{FF2B5EF4-FFF2-40B4-BE49-F238E27FC236}">
                  <a16:creationId xmlns:a16="http://schemas.microsoft.com/office/drawing/2014/main" id="{E9CE3862-6152-2945-BF7C-C877153537C4}"/>
                </a:ext>
              </a:extLst>
            </p:cNvPr>
            <p:cNvSpPr txBox="1"/>
            <p:nvPr/>
          </p:nvSpPr>
          <p:spPr>
            <a:xfrm>
              <a:off x="6727396" y="2571272"/>
              <a:ext cx="914400" cy="246221"/>
            </a:xfrm>
            <a:prstGeom prst="rect">
              <a:avLst/>
            </a:prstGeom>
          </p:spPr>
          <p:txBody>
            <a:bodyPr wrap="none" lIns="0" tIns="0" rIns="0" bIns="0" rtlCol="0">
              <a:noAutofit/>
            </a:bodyPr>
            <a:lstStyle/>
            <a:p>
              <a:pPr algn="ctr">
                <a:spcAft>
                  <a:spcPts val="600"/>
                </a:spcAft>
                <a:defRPr/>
              </a:pPr>
              <a:r>
                <a:rPr lang="en-US" sz="1400">
                  <a:solidFill>
                    <a:schemeClr val="accent3"/>
                  </a:solidFill>
                  <a:latin typeface="Metropolis"/>
                </a:rPr>
                <a:t>Control</a:t>
              </a:r>
            </a:p>
          </p:txBody>
        </p:sp>
        <p:pic>
          <p:nvPicPr>
            <p:cNvPr id="73" name="Graphic 72">
              <a:extLst>
                <a:ext uri="{FF2B5EF4-FFF2-40B4-BE49-F238E27FC236}">
                  <a16:creationId xmlns:a16="http://schemas.microsoft.com/office/drawing/2014/main" id="{AC51DE4B-40B9-4947-BB7A-4B2426AE3E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55453" y="1907414"/>
              <a:ext cx="464780" cy="407635"/>
            </a:xfrm>
            <a:prstGeom prst="rect">
              <a:avLst/>
            </a:prstGeom>
          </p:spPr>
        </p:pic>
      </p:grpSp>
      <p:grpSp>
        <p:nvGrpSpPr>
          <p:cNvPr id="34" name="Group 33">
            <a:extLst>
              <a:ext uri="{FF2B5EF4-FFF2-40B4-BE49-F238E27FC236}">
                <a16:creationId xmlns:a16="http://schemas.microsoft.com/office/drawing/2014/main" id="{6F61705A-6D78-49BE-8905-30A3F667294A}"/>
              </a:ext>
            </a:extLst>
          </p:cNvPr>
          <p:cNvGrpSpPr/>
          <p:nvPr/>
        </p:nvGrpSpPr>
        <p:grpSpPr>
          <a:xfrm>
            <a:off x="1664901" y="415098"/>
            <a:ext cx="8859025" cy="1025232"/>
            <a:chOff x="1663746" y="84868"/>
            <a:chExt cx="8861333" cy="1025499"/>
          </a:xfrm>
        </p:grpSpPr>
        <p:sp>
          <p:nvSpPr>
            <p:cNvPr id="82" name="TextBox 81">
              <a:extLst>
                <a:ext uri="{FF2B5EF4-FFF2-40B4-BE49-F238E27FC236}">
                  <a16:creationId xmlns:a16="http://schemas.microsoft.com/office/drawing/2014/main" id="{1D9E1D09-9B53-4C2B-8854-E968F4D793D7}"/>
                </a:ext>
              </a:extLst>
            </p:cNvPr>
            <p:cNvSpPr txBox="1"/>
            <p:nvPr/>
          </p:nvSpPr>
          <p:spPr>
            <a:xfrm>
              <a:off x="1663746" y="433259"/>
              <a:ext cx="8861333" cy="677108"/>
            </a:xfrm>
            <a:prstGeom prst="rect">
              <a:avLst/>
            </a:prstGeom>
          </p:spPr>
          <p:txBody>
            <a:bodyPr wrap="square" lIns="0" tIns="0" rIns="0" bIns="0" rtlCol="0">
              <a:spAutoFit/>
            </a:bodyPr>
            <a:lstStyle/>
            <a:p>
              <a:pPr algn="ctr">
                <a:spcAft>
                  <a:spcPts val="300"/>
                </a:spcAft>
              </a:pPr>
              <a:r>
                <a:rPr lang="en-US" sz="4399">
                  <a:solidFill>
                    <a:schemeClr val="accent2"/>
                  </a:solidFill>
                  <a:latin typeface="+mj-lt"/>
                  <a:cs typeface="Microsoft Sans Serif" panose="020B0604020202020204" pitchFamily="34" charset="0"/>
                </a:rPr>
                <a:t>Service </a:t>
              </a:r>
              <a:r>
                <a:rPr lang="en-US" sz="4399" dirty="0">
                  <a:solidFill>
                    <a:schemeClr val="accent2"/>
                  </a:solidFill>
                  <a:latin typeface="+mj-lt"/>
                  <a:cs typeface="Microsoft Sans Serif" panose="020B0604020202020204" pitchFamily="34" charset="0"/>
                </a:rPr>
                <a:t>Mesh Vision</a:t>
              </a:r>
            </a:p>
          </p:txBody>
        </p:sp>
        <p:sp>
          <p:nvSpPr>
            <p:cNvPr id="33" name="Rectangle 32">
              <a:extLst>
                <a:ext uri="{FF2B5EF4-FFF2-40B4-BE49-F238E27FC236}">
                  <a16:creationId xmlns:a16="http://schemas.microsoft.com/office/drawing/2014/main" id="{BBBC446A-9300-4912-9166-02F49FB0B9D1}"/>
                </a:ext>
              </a:extLst>
            </p:cNvPr>
            <p:cNvSpPr/>
            <p:nvPr/>
          </p:nvSpPr>
          <p:spPr>
            <a:xfrm>
              <a:off x="3048000" y="84868"/>
              <a:ext cx="6092825" cy="461665"/>
            </a:xfrm>
            <a:prstGeom prst="rect">
              <a:avLst/>
            </a:prstGeom>
          </p:spPr>
          <p:txBody>
            <a:bodyPr>
              <a:spAutoFit/>
            </a:bodyPr>
            <a:lstStyle/>
            <a:p>
              <a:pPr algn="ctr"/>
              <a:r>
                <a:rPr lang="en-US" sz="2399" dirty="0">
                  <a:solidFill>
                    <a:schemeClr val="accent2"/>
                  </a:solidFill>
                  <a:cs typeface="Microsoft Sans Serif" panose="020B0604020202020204" pitchFamily="34" charset="0"/>
                </a:rPr>
                <a:t>VMware’s Enterprise-Class</a:t>
              </a:r>
              <a:endParaRPr lang="en-US" sz="2399" dirty="0"/>
            </a:p>
          </p:txBody>
        </p:sp>
      </p:grpSp>
      <p:grpSp>
        <p:nvGrpSpPr>
          <p:cNvPr id="194" name="Group 193">
            <a:extLst>
              <a:ext uri="{FF2B5EF4-FFF2-40B4-BE49-F238E27FC236}">
                <a16:creationId xmlns:a16="http://schemas.microsoft.com/office/drawing/2014/main" id="{22854CD8-19D5-420A-9689-0593D4555021}"/>
              </a:ext>
            </a:extLst>
          </p:cNvPr>
          <p:cNvGrpSpPr/>
          <p:nvPr/>
        </p:nvGrpSpPr>
        <p:grpSpPr>
          <a:xfrm>
            <a:off x="2407772" y="3225605"/>
            <a:ext cx="852492" cy="1347434"/>
            <a:chOff x="2406812" y="3225551"/>
            <a:chExt cx="852714" cy="1347785"/>
          </a:xfrm>
        </p:grpSpPr>
        <p:sp>
          <p:nvSpPr>
            <p:cNvPr id="195" name="TextBox 194">
              <a:extLst>
                <a:ext uri="{FF2B5EF4-FFF2-40B4-BE49-F238E27FC236}">
                  <a16:creationId xmlns:a16="http://schemas.microsoft.com/office/drawing/2014/main" id="{1B204A08-ED99-4CAB-B396-07E2AD088513}"/>
                </a:ext>
              </a:extLst>
            </p:cNvPr>
            <p:cNvSpPr txBox="1"/>
            <p:nvPr/>
          </p:nvSpPr>
          <p:spPr>
            <a:xfrm>
              <a:off x="2601695" y="4327115"/>
              <a:ext cx="462947" cy="246221"/>
            </a:xfrm>
            <a:prstGeom prst="rect">
              <a:avLst/>
            </a:prstGeom>
          </p:spPr>
          <p:txBody>
            <a:bodyPr wrap="none" lIns="0" tIns="0" rIns="0" bIns="0" rtlCol="0">
              <a:spAutoFit/>
            </a:bodyPr>
            <a:lstStyle/>
            <a:p>
              <a:pPr algn="ctr">
                <a:spcAft>
                  <a:spcPts val="600"/>
                </a:spcAft>
                <a:defRPr/>
              </a:pPr>
              <a:r>
                <a:rPr lang="en-US" sz="1600" dirty="0">
                  <a:solidFill>
                    <a:schemeClr val="bg1"/>
                  </a:solidFill>
                  <a:latin typeface="Metropolis"/>
                </a:rPr>
                <a:t>Users</a:t>
              </a:r>
            </a:p>
          </p:txBody>
        </p:sp>
        <p:grpSp>
          <p:nvGrpSpPr>
            <p:cNvPr id="196" name="Group 195">
              <a:extLst>
                <a:ext uri="{FF2B5EF4-FFF2-40B4-BE49-F238E27FC236}">
                  <a16:creationId xmlns:a16="http://schemas.microsoft.com/office/drawing/2014/main" id="{7E95E509-5FB6-43D3-8D18-1923999C9F63}"/>
                </a:ext>
              </a:extLst>
            </p:cNvPr>
            <p:cNvGrpSpPr/>
            <p:nvPr/>
          </p:nvGrpSpPr>
          <p:grpSpPr>
            <a:xfrm>
              <a:off x="2406812" y="3225551"/>
              <a:ext cx="852714" cy="984354"/>
              <a:chOff x="2581984" y="3249367"/>
              <a:chExt cx="693118" cy="800120"/>
            </a:xfrm>
          </p:grpSpPr>
          <p:sp>
            <p:nvSpPr>
              <p:cNvPr id="197" name="Freeform 9">
                <a:extLst>
                  <a:ext uri="{FF2B5EF4-FFF2-40B4-BE49-F238E27FC236}">
                    <a16:creationId xmlns:a16="http://schemas.microsoft.com/office/drawing/2014/main" id="{75A9BE5D-53CA-45DC-9FD9-D29DF72ACC37}"/>
                  </a:ext>
                </a:extLst>
              </p:cNvPr>
              <p:cNvSpPr>
                <a:spLocks/>
              </p:cNvSpPr>
              <p:nvPr/>
            </p:nvSpPr>
            <p:spPr bwMode="auto">
              <a:xfrm>
                <a:off x="2581984" y="3249367"/>
                <a:ext cx="693118" cy="800120"/>
              </a:xfrm>
              <a:custGeom>
                <a:avLst/>
                <a:gdLst>
                  <a:gd name="T0" fmla="*/ 2332 w 2332"/>
                  <a:gd name="T1" fmla="*/ 673 h 2692"/>
                  <a:gd name="T2" fmla="*/ 1166 w 2332"/>
                  <a:gd name="T3" fmla="*/ 0 h 2692"/>
                  <a:gd name="T4" fmla="*/ 0 w 2332"/>
                  <a:gd name="T5" fmla="*/ 673 h 2692"/>
                  <a:gd name="T6" fmla="*/ 0 w 2332"/>
                  <a:gd name="T7" fmla="*/ 2019 h 2692"/>
                  <a:gd name="T8" fmla="*/ 1166 w 2332"/>
                  <a:gd name="T9" fmla="*/ 2692 h 2692"/>
                  <a:gd name="T10" fmla="*/ 2332 w 2332"/>
                  <a:gd name="T11" fmla="*/ 2019 h 2692"/>
                  <a:gd name="T12" fmla="*/ 2332 w 2332"/>
                  <a:gd name="T13" fmla="*/ 673 h 2692"/>
                </a:gdLst>
                <a:ahLst/>
                <a:cxnLst>
                  <a:cxn ang="0">
                    <a:pos x="T0" y="T1"/>
                  </a:cxn>
                  <a:cxn ang="0">
                    <a:pos x="T2" y="T3"/>
                  </a:cxn>
                  <a:cxn ang="0">
                    <a:pos x="T4" y="T5"/>
                  </a:cxn>
                  <a:cxn ang="0">
                    <a:pos x="T6" y="T7"/>
                  </a:cxn>
                  <a:cxn ang="0">
                    <a:pos x="T8" y="T9"/>
                  </a:cxn>
                  <a:cxn ang="0">
                    <a:pos x="T10" y="T11"/>
                  </a:cxn>
                  <a:cxn ang="0">
                    <a:pos x="T12" y="T13"/>
                  </a:cxn>
                </a:cxnLst>
                <a:rect l="0" t="0" r="r" b="b"/>
                <a:pathLst>
                  <a:path w="2332" h="2692">
                    <a:moveTo>
                      <a:pt x="2332" y="673"/>
                    </a:moveTo>
                    <a:lnTo>
                      <a:pt x="1166" y="0"/>
                    </a:lnTo>
                    <a:lnTo>
                      <a:pt x="0" y="673"/>
                    </a:lnTo>
                    <a:lnTo>
                      <a:pt x="0" y="2019"/>
                    </a:lnTo>
                    <a:lnTo>
                      <a:pt x="1166" y="2692"/>
                    </a:lnTo>
                    <a:lnTo>
                      <a:pt x="2332" y="2019"/>
                    </a:lnTo>
                    <a:lnTo>
                      <a:pt x="2332" y="673"/>
                    </a:lnTo>
                    <a:close/>
                  </a:path>
                </a:pathLst>
              </a:custGeom>
              <a:solidFill>
                <a:schemeClr val="bg1"/>
              </a:solidFill>
              <a:ln w="19050" cap="sq">
                <a:noFill/>
                <a:prstDash val="solid"/>
                <a:miter lim="800000"/>
                <a:headEnd/>
                <a:tailEnd/>
              </a:ln>
              <a:effectLst>
                <a:outerShdw blurRad="50800" dist="38100" dir="2700000" algn="tl" rotWithShape="0">
                  <a:prstClr val="black">
                    <a:alpha val="20000"/>
                  </a:prstClr>
                </a:outerShdw>
              </a:effectLst>
            </p:spPr>
            <p:txBody>
              <a:bodyPr vert="horz" wrap="square" lIns="91392" tIns="45696" rIns="91392" bIns="45696" numCol="1" anchor="ctr" anchorCtr="0" compatLnSpc="1">
                <a:prstTxWarp prst="textNoShape">
                  <a:avLst/>
                </a:prstTxWarp>
              </a:bodyPr>
              <a:lstStyle/>
              <a:p>
                <a:pPr algn="ctr"/>
                <a:endParaRPr lang="en-US" sz="1798">
                  <a:solidFill>
                    <a:schemeClr val="accent1"/>
                  </a:solidFill>
                </a:endParaRPr>
              </a:p>
            </p:txBody>
          </p:sp>
          <p:pic>
            <p:nvPicPr>
              <p:cNvPr id="198" name="Graphic 197">
                <a:extLst>
                  <a:ext uri="{FF2B5EF4-FFF2-40B4-BE49-F238E27FC236}">
                    <a16:creationId xmlns:a16="http://schemas.microsoft.com/office/drawing/2014/main" id="{B01E3845-0DF2-48EE-8A01-FF9B11BA83C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04366" y="3464213"/>
                <a:ext cx="422594" cy="388238"/>
              </a:xfrm>
              <a:prstGeom prst="rect">
                <a:avLst/>
              </a:prstGeom>
            </p:spPr>
          </p:pic>
        </p:grpSp>
      </p:grpSp>
      <p:grpSp>
        <p:nvGrpSpPr>
          <p:cNvPr id="199" name="Group 198">
            <a:extLst>
              <a:ext uri="{FF2B5EF4-FFF2-40B4-BE49-F238E27FC236}">
                <a16:creationId xmlns:a16="http://schemas.microsoft.com/office/drawing/2014/main" id="{2697F823-E434-4E7E-B466-A583386D1D25}"/>
              </a:ext>
            </a:extLst>
          </p:cNvPr>
          <p:cNvGrpSpPr/>
          <p:nvPr/>
        </p:nvGrpSpPr>
        <p:grpSpPr>
          <a:xfrm>
            <a:off x="5668166" y="3225605"/>
            <a:ext cx="852492" cy="1347434"/>
            <a:chOff x="5668055" y="3225551"/>
            <a:chExt cx="852714" cy="1347785"/>
          </a:xfrm>
        </p:grpSpPr>
        <p:sp>
          <p:nvSpPr>
            <p:cNvPr id="200" name="TextBox 199">
              <a:extLst>
                <a:ext uri="{FF2B5EF4-FFF2-40B4-BE49-F238E27FC236}">
                  <a16:creationId xmlns:a16="http://schemas.microsoft.com/office/drawing/2014/main" id="{164F7C7C-2BCD-4723-BAA8-8C72AE44D87A}"/>
                </a:ext>
              </a:extLst>
            </p:cNvPr>
            <p:cNvSpPr txBox="1"/>
            <p:nvPr/>
          </p:nvSpPr>
          <p:spPr>
            <a:xfrm>
              <a:off x="5754415" y="4327115"/>
              <a:ext cx="679994" cy="246221"/>
            </a:xfrm>
            <a:prstGeom prst="rect">
              <a:avLst/>
            </a:prstGeom>
          </p:spPr>
          <p:txBody>
            <a:bodyPr wrap="none" lIns="0" tIns="0" rIns="0" bIns="0" rtlCol="0">
              <a:spAutoFit/>
            </a:bodyPr>
            <a:lstStyle/>
            <a:p>
              <a:pPr algn="ctr">
                <a:defRPr/>
              </a:pPr>
              <a:r>
                <a:rPr lang="en-US" sz="1600" dirty="0">
                  <a:solidFill>
                    <a:schemeClr val="bg1"/>
                  </a:solidFill>
                  <a:latin typeface="Metropolis"/>
                </a:rPr>
                <a:t>Services</a:t>
              </a:r>
            </a:p>
          </p:txBody>
        </p:sp>
        <p:grpSp>
          <p:nvGrpSpPr>
            <p:cNvPr id="201" name="Group 200">
              <a:extLst>
                <a:ext uri="{FF2B5EF4-FFF2-40B4-BE49-F238E27FC236}">
                  <a16:creationId xmlns:a16="http://schemas.microsoft.com/office/drawing/2014/main" id="{323EC8DB-F5F5-478B-BDFA-4932823CDA26}"/>
                </a:ext>
              </a:extLst>
            </p:cNvPr>
            <p:cNvGrpSpPr/>
            <p:nvPr/>
          </p:nvGrpSpPr>
          <p:grpSpPr>
            <a:xfrm>
              <a:off x="5668055" y="3225551"/>
              <a:ext cx="852714" cy="984354"/>
              <a:chOff x="7267078" y="4603681"/>
              <a:chExt cx="693118" cy="800120"/>
            </a:xfrm>
          </p:grpSpPr>
          <p:sp>
            <p:nvSpPr>
              <p:cNvPr id="202" name="Freeform 9">
                <a:extLst>
                  <a:ext uri="{FF2B5EF4-FFF2-40B4-BE49-F238E27FC236}">
                    <a16:creationId xmlns:a16="http://schemas.microsoft.com/office/drawing/2014/main" id="{CE1D8D03-2504-4C52-B224-C4B5821BBC80}"/>
                  </a:ext>
                </a:extLst>
              </p:cNvPr>
              <p:cNvSpPr>
                <a:spLocks/>
              </p:cNvSpPr>
              <p:nvPr/>
            </p:nvSpPr>
            <p:spPr bwMode="auto">
              <a:xfrm>
                <a:off x="7267078" y="4603681"/>
                <a:ext cx="693118" cy="800120"/>
              </a:xfrm>
              <a:custGeom>
                <a:avLst/>
                <a:gdLst>
                  <a:gd name="T0" fmla="*/ 2332 w 2332"/>
                  <a:gd name="T1" fmla="*/ 673 h 2692"/>
                  <a:gd name="T2" fmla="*/ 1166 w 2332"/>
                  <a:gd name="T3" fmla="*/ 0 h 2692"/>
                  <a:gd name="T4" fmla="*/ 0 w 2332"/>
                  <a:gd name="T5" fmla="*/ 673 h 2692"/>
                  <a:gd name="T6" fmla="*/ 0 w 2332"/>
                  <a:gd name="T7" fmla="*/ 2019 h 2692"/>
                  <a:gd name="T8" fmla="*/ 1166 w 2332"/>
                  <a:gd name="T9" fmla="*/ 2692 h 2692"/>
                  <a:gd name="T10" fmla="*/ 2332 w 2332"/>
                  <a:gd name="T11" fmla="*/ 2019 h 2692"/>
                  <a:gd name="T12" fmla="*/ 2332 w 2332"/>
                  <a:gd name="T13" fmla="*/ 673 h 2692"/>
                </a:gdLst>
                <a:ahLst/>
                <a:cxnLst>
                  <a:cxn ang="0">
                    <a:pos x="T0" y="T1"/>
                  </a:cxn>
                  <a:cxn ang="0">
                    <a:pos x="T2" y="T3"/>
                  </a:cxn>
                  <a:cxn ang="0">
                    <a:pos x="T4" y="T5"/>
                  </a:cxn>
                  <a:cxn ang="0">
                    <a:pos x="T6" y="T7"/>
                  </a:cxn>
                  <a:cxn ang="0">
                    <a:pos x="T8" y="T9"/>
                  </a:cxn>
                  <a:cxn ang="0">
                    <a:pos x="T10" y="T11"/>
                  </a:cxn>
                  <a:cxn ang="0">
                    <a:pos x="T12" y="T13"/>
                  </a:cxn>
                </a:cxnLst>
                <a:rect l="0" t="0" r="r" b="b"/>
                <a:pathLst>
                  <a:path w="2332" h="2692">
                    <a:moveTo>
                      <a:pt x="2332" y="673"/>
                    </a:moveTo>
                    <a:lnTo>
                      <a:pt x="1166" y="0"/>
                    </a:lnTo>
                    <a:lnTo>
                      <a:pt x="0" y="673"/>
                    </a:lnTo>
                    <a:lnTo>
                      <a:pt x="0" y="2019"/>
                    </a:lnTo>
                    <a:lnTo>
                      <a:pt x="1166" y="2692"/>
                    </a:lnTo>
                    <a:lnTo>
                      <a:pt x="2332" y="2019"/>
                    </a:lnTo>
                    <a:lnTo>
                      <a:pt x="2332" y="673"/>
                    </a:lnTo>
                    <a:close/>
                  </a:path>
                </a:pathLst>
              </a:custGeom>
              <a:solidFill>
                <a:schemeClr val="bg1"/>
              </a:solidFill>
              <a:ln w="19050" cap="sq">
                <a:noFill/>
                <a:prstDash val="solid"/>
                <a:miter lim="800000"/>
                <a:headEnd/>
                <a:tailEnd/>
              </a:ln>
              <a:effectLst>
                <a:outerShdw blurRad="50800" dist="38100" dir="2700000" algn="tl" rotWithShape="0">
                  <a:prstClr val="black">
                    <a:alpha val="20000"/>
                  </a:prstClr>
                </a:outerShdw>
              </a:effectLst>
            </p:spPr>
            <p:txBody>
              <a:bodyPr vert="horz" wrap="square" lIns="91392" tIns="45696" rIns="91392" bIns="45696" numCol="1" anchor="ctr" anchorCtr="0" compatLnSpc="1">
                <a:prstTxWarp prst="textNoShape">
                  <a:avLst/>
                </a:prstTxWarp>
              </a:bodyPr>
              <a:lstStyle/>
              <a:p>
                <a:pPr algn="ctr"/>
                <a:endParaRPr lang="en-US" sz="1798">
                  <a:solidFill>
                    <a:schemeClr val="accent1"/>
                  </a:solidFill>
                </a:endParaRPr>
              </a:p>
            </p:txBody>
          </p:sp>
          <p:pic>
            <p:nvPicPr>
              <p:cNvPr id="203" name="Graphic 202">
                <a:extLst>
                  <a:ext uri="{FF2B5EF4-FFF2-40B4-BE49-F238E27FC236}">
                    <a16:creationId xmlns:a16="http://schemas.microsoft.com/office/drawing/2014/main" id="{9622FD6D-4E7B-4B7C-BD6E-E85B9F07654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404080" y="4794184"/>
                <a:ext cx="419114" cy="419114"/>
              </a:xfrm>
              <a:prstGeom prst="rect">
                <a:avLst/>
              </a:prstGeom>
            </p:spPr>
          </p:pic>
        </p:grpSp>
      </p:grpSp>
      <p:grpSp>
        <p:nvGrpSpPr>
          <p:cNvPr id="204" name="Group 203">
            <a:extLst>
              <a:ext uri="{FF2B5EF4-FFF2-40B4-BE49-F238E27FC236}">
                <a16:creationId xmlns:a16="http://schemas.microsoft.com/office/drawing/2014/main" id="{3F48B817-6FF9-4DDF-BDAC-E52EE274F2FA}"/>
              </a:ext>
            </a:extLst>
          </p:cNvPr>
          <p:cNvGrpSpPr/>
          <p:nvPr/>
        </p:nvGrpSpPr>
        <p:grpSpPr>
          <a:xfrm>
            <a:off x="8932441" y="3225605"/>
            <a:ext cx="852492" cy="1347434"/>
            <a:chOff x="8933180" y="3225551"/>
            <a:chExt cx="852714" cy="1347785"/>
          </a:xfrm>
        </p:grpSpPr>
        <p:sp>
          <p:nvSpPr>
            <p:cNvPr id="205" name="TextBox 204">
              <a:extLst>
                <a:ext uri="{FF2B5EF4-FFF2-40B4-BE49-F238E27FC236}">
                  <a16:creationId xmlns:a16="http://schemas.microsoft.com/office/drawing/2014/main" id="{437E563D-2264-4B61-9477-E8D267F8E7AD}"/>
                </a:ext>
              </a:extLst>
            </p:cNvPr>
            <p:cNvSpPr txBox="1"/>
            <p:nvPr/>
          </p:nvSpPr>
          <p:spPr>
            <a:xfrm>
              <a:off x="9166183" y="4327115"/>
              <a:ext cx="386708" cy="246221"/>
            </a:xfrm>
            <a:prstGeom prst="rect">
              <a:avLst/>
            </a:prstGeom>
          </p:spPr>
          <p:txBody>
            <a:bodyPr wrap="none" lIns="0" tIns="0" rIns="0" bIns="0" rtlCol="0">
              <a:spAutoFit/>
            </a:bodyPr>
            <a:lstStyle/>
            <a:p>
              <a:pPr algn="ctr">
                <a:spcAft>
                  <a:spcPts val="600"/>
                </a:spcAft>
                <a:defRPr/>
              </a:pPr>
              <a:r>
                <a:rPr lang="en-US" sz="1600" dirty="0">
                  <a:solidFill>
                    <a:schemeClr val="bg1"/>
                  </a:solidFill>
                  <a:latin typeface="Metropolis"/>
                </a:rPr>
                <a:t>Data</a:t>
              </a:r>
            </a:p>
          </p:txBody>
        </p:sp>
        <p:grpSp>
          <p:nvGrpSpPr>
            <p:cNvPr id="206" name="Group 205">
              <a:extLst>
                <a:ext uri="{FF2B5EF4-FFF2-40B4-BE49-F238E27FC236}">
                  <a16:creationId xmlns:a16="http://schemas.microsoft.com/office/drawing/2014/main" id="{429B7105-F0EE-48BF-954F-54FCD14486BA}"/>
                </a:ext>
              </a:extLst>
            </p:cNvPr>
            <p:cNvGrpSpPr/>
            <p:nvPr/>
          </p:nvGrpSpPr>
          <p:grpSpPr>
            <a:xfrm>
              <a:off x="8933180" y="3225551"/>
              <a:ext cx="852714" cy="984354"/>
              <a:chOff x="9005158" y="3632543"/>
              <a:chExt cx="693118" cy="800120"/>
            </a:xfrm>
          </p:grpSpPr>
          <p:sp>
            <p:nvSpPr>
              <p:cNvPr id="207" name="Freeform 9">
                <a:extLst>
                  <a:ext uri="{FF2B5EF4-FFF2-40B4-BE49-F238E27FC236}">
                    <a16:creationId xmlns:a16="http://schemas.microsoft.com/office/drawing/2014/main" id="{FAB44122-CF6A-4184-9B64-FB04001880C8}"/>
                  </a:ext>
                </a:extLst>
              </p:cNvPr>
              <p:cNvSpPr>
                <a:spLocks/>
              </p:cNvSpPr>
              <p:nvPr/>
            </p:nvSpPr>
            <p:spPr bwMode="auto">
              <a:xfrm>
                <a:off x="9005158" y="3632543"/>
                <a:ext cx="693118" cy="800120"/>
              </a:xfrm>
              <a:custGeom>
                <a:avLst/>
                <a:gdLst>
                  <a:gd name="T0" fmla="*/ 2332 w 2332"/>
                  <a:gd name="T1" fmla="*/ 673 h 2692"/>
                  <a:gd name="T2" fmla="*/ 1166 w 2332"/>
                  <a:gd name="T3" fmla="*/ 0 h 2692"/>
                  <a:gd name="T4" fmla="*/ 0 w 2332"/>
                  <a:gd name="T5" fmla="*/ 673 h 2692"/>
                  <a:gd name="T6" fmla="*/ 0 w 2332"/>
                  <a:gd name="T7" fmla="*/ 2019 h 2692"/>
                  <a:gd name="T8" fmla="*/ 1166 w 2332"/>
                  <a:gd name="T9" fmla="*/ 2692 h 2692"/>
                  <a:gd name="T10" fmla="*/ 2332 w 2332"/>
                  <a:gd name="T11" fmla="*/ 2019 h 2692"/>
                  <a:gd name="T12" fmla="*/ 2332 w 2332"/>
                  <a:gd name="T13" fmla="*/ 673 h 2692"/>
                </a:gdLst>
                <a:ahLst/>
                <a:cxnLst>
                  <a:cxn ang="0">
                    <a:pos x="T0" y="T1"/>
                  </a:cxn>
                  <a:cxn ang="0">
                    <a:pos x="T2" y="T3"/>
                  </a:cxn>
                  <a:cxn ang="0">
                    <a:pos x="T4" y="T5"/>
                  </a:cxn>
                  <a:cxn ang="0">
                    <a:pos x="T6" y="T7"/>
                  </a:cxn>
                  <a:cxn ang="0">
                    <a:pos x="T8" y="T9"/>
                  </a:cxn>
                  <a:cxn ang="0">
                    <a:pos x="T10" y="T11"/>
                  </a:cxn>
                  <a:cxn ang="0">
                    <a:pos x="T12" y="T13"/>
                  </a:cxn>
                </a:cxnLst>
                <a:rect l="0" t="0" r="r" b="b"/>
                <a:pathLst>
                  <a:path w="2332" h="2692">
                    <a:moveTo>
                      <a:pt x="2332" y="673"/>
                    </a:moveTo>
                    <a:lnTo>
                      <a:pt x="1166" y="0"/>
                    </a:lnTo>
                    <a:lnTo>
                      <a:pt x="0" y="673"/>
                    </a:lnTo>
                    <a:lnTo>
                      <a:pt x="0" y="2019"/>
                    </a:lnTo>
                    <a:lnTo>
                      <a:pt x="1166" y="2692"/>
                    </a:lnTo>
                    <a:lnTo>
                      <a:pt x="2332" y="2019"/>
                    </a:lnTo>
                    <a:lnTo>
                      <a:pt x="2332" y="673"/>
                    </a:lnTo>
                    <a:close/>
                  </a:path>
                </a:pathLst>
              </a:custGeom>
              <a:solidFill>
                <a:schemeClr val="bg1"/>
              </a:solidFill>
              <a:ln w="19050" cap="sq">
                <a:noFill/>
                <a:prstDash val="solid"/>
                <a:miter lim="800000"/>
                <a:headEnd/>
                <a:tailEnd/>
              </a:ln>
              <a:effectLst>
                <a:outerShdw blurRad="50800" dist="38100" dir="2700000" algn="tl" rotWithShape="0">
                  <a:prstClr val="black">
                    <a:alpha val="20000"/>
                  </a:prstClr>
                </a:outerShdw>
              </a:effectLst>
            </p:spPr>
            <p:txBody>
              <a:bodyPr vert="horz" wrap="square" lIns="91392" tIns="45696" rIns="91392" bIns="45696" numCol="1" anchor="ctr" anchorCtr="0" compatLnSpc="1">
                <a:prstTxWarp prst="textNoShape">
                  <a:avLst/>
                </a:prstTxWarp>
              </a:bodyPr>
              <a:lstStyle/>
              <a:p>
                <a:pPr algn="ctr"/>
                <a:endParaRPr lang="en-US" sz="1798">
                  <a:solidFill>
                    <a:schemeClr val="accent1"/>
                  </a:solidFill>
                </a:endParaRPr>
              </a:p>
            </p:txBody>
          </p:sp>
          <p:pic>
            <p:nvPicPr>
              <p:cNvPr id="208" name="Graphic 207">
                <a:extLst>
                  <a:ext uri="{FF2B5EF4-FFF2-40B4-BE49-F238E27FC236}">
                    <a16:creationId xmlns:a16="http://schemas.microsoft.com/office/drawing/2014/main" id="{9616249F-E78B-4ACC-B371-1B4008A9936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168003" y="3816692"/>
                <a:ext cx="367428" cy="431822"/>
              </a:xfrm>
              <a:prstGeom prst="rect">
                <a:avLst/>
              </a:prstGeom>
            </p:spPr>
          </p:pic>
        </p:grpSp>
      </p:grpSp>
      <p:grpSp>
        <p:nvGrpSpPr>
          <p:cNvPr id="26" name="Group 25">
            <a:extLst>
              <a:ext uri="{FF2B5EF4-FFF2-40B4-BE49-F238E27FC236}">
                <a16:creationId xmlns:a16="http://schemas.microsoft.com/office/drawing/2014/main" id="{D48A266E-3630-4E40-BB66-6ED2478CFFB2}"/>
              </a:ext>
            </a:extLst>
          </p:cNvPr>
          <p:cNvGrpSpPr/>
          <p:nvPr/>
        </p:nvGrpSpPr>
        <p:grpSpPr>
          <a:xfrm>
            <a:off x="1539837" y="4959070"/>
            <a:ext cx="731330" cy="731330"/>
            <a:chOff x="1538649" y="4959469"/>
            <a:chExt cx="731521" cy="731520"/>
          </a:xfrm>
        </p:grpSpPr>
        <p:grpSp>
          <p:nvGrpSpPr>
            <p:cNvPr id="736" name="Group 735">
              <a:extLst>
                <a:ext uri="{FF2B5EF4-FFF2-40B4-BE49-F238E27FC236}">
                  <a16:creationId xmlns:a16="http://schemas.microsoft.com/office/drawing/2014/main" id="{AC2804B0-549C-49B3-81F2-7C4AC6B4E96A}"/>
                </a:ext>
              </a:extLst>
            </p:cNvPr>
            <p:cNvGrpSpPr/>
            <p:nvPr/>
          </p:nvGrpSpPr>
          <p:grpSpPr>
            <a:xfrm>
              <a:off x="1538649" y="4959469"/>
              <a:ext cx="731521" cy="731520"/>
              <a:chOff x="6882701" y="528494"/>
              <a:chExt cx="1467032" cy="1467033"/>
            </a:xfrm>
          </p:grpSpPr>
          <p:sp>
            <p:nvSpPr>
              <p:cNvPr id="738" name="Oval 737">
                <a:extLst>
                  <a:ext uri="{FF2B5EF4-FFF2-40B4-BE49-F238E27FC236}">
                    <a16:creationId xmlns:a16="http://schemas.microsoft.com/office/drawing/2014/main" id="{B5169C1F-5809-4171-B763-FEF8CF523736}"/>
                  </a:ext>
                </a:extLst>
              </p:cNvPr>
              <p:cNvSpPr/>
              <p:nvPr/>
            </p:nvSpPr>
            <p:spPr>
              <a:xfrm>
                <a:off x="6882701" y="528494"/>
                <a:ext cx="1467032" cy="1467032"/>
              </a:xfrm>
              <a:prstGeom prst="ellipse">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39" name="Freeform: Shape 738">
                <a:extLst>
                  <a:ext uri="{FF2B5EF4-FFF2-40B4-BE49-F238E27FC236}">
                    <a16:creationId xmlns:a16="http://schemas.microsoft.com/office/drawing/2014/main" id="{81ACF5A2-19D5-4112-B060-35CCCA1456BF}"/>
                  </a:ext>
                </a:extLst>
              </p:cNvPr>
              <p:cNvSpPr/>
              <p:nvPr/>
            </p:nvSpPr>
            <p:spPr>
              <a:xfrm>
                <a:off x="7093380" y="739173"/>
                <a:ext cx="1256353" cy="1256354"/>
              </a:xfrm>
              <a:custGeom>
                <a:avLst/>
                <a:gdLst>
                  <a:gd name="connsiteX0" fmla="*/ 769697 w 932990"/>
                  <a:gd name="connsiteY0" fmla="*/ 0 h 932991"/>
                  <a:gd name="connsiteX1" fmla="*/ 773445 w 932990"/>
                  <a:gd name="connsiteY1" fmla="*/ 3092 h 932991"/>
                  <a:gd name="connsiteX2" fmla="*/ 932990 w 932990"/>
                  <a:gd name="connsiteY2" fmla="*/ 388269 h 932991"/>
                  <a:gd name="connsiteX3" fmla="*/ 388268 w 932990"/>
                  <a:gd name="connsiteY3" fmla="*/ 932991 h 932991"/>
                  <a:gd name="connsiteX4" fmla="*/ 311808 w 932990"/>
                  <a:gd name="connsiteY4" fmla="*/ 925283 h 932991"/>
                  <a:gd name="connsiteX5" fmla="*/ 278489 w 932990"/>
                  <a:gd name="connsiteY5" fmla="*/ 921924 h 932991"/>
                  <a:gd name="connsiteX6" fmla="*/ 3093 w 932990"/>
                  <a:gd name="connsiteY6" fmla="*/ 773446 h 932991"/>
                  <a:gd name="connsiteX7" fmla="*/ 0 w 932990"/>
                  <a:gd name="connsiteY7" fmla="*/ 769697 h 93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990" h="932991">
                    <a:moveTo>
                      <a:pt x="769697" y="0"/>
                    </a:moveTo>
                    <a:lnTo>
                      <a:pt x="773445" y="3092"/>
                    </a:lnTo>
                    <a:cubicBezTo>
                      <a:pt x="872020" y="101668"/>
                      <a:pt x="932990" y="237848"/>
                      <a:pt x="932990" y="388269"/>
                    </a:cubicBezTo>
                    <a:cubicBezTo>
                      <a:pt x="932990" y="689111"/>
                      <a:pt x="689110" y="932991"/>
                      <a:pt x="388268" y="932991"/>
                    </a:cubicBezTo>
                    <a:lnTo>
                      <a:pt x="311808" y="925283"/>
                    </a:lnTo>
                    <a:lnTo>
                      <a:pt x="278489" y="921924"/>
                    </a:lnTo>
                    <a:cubicBezTo>
                      <a:pt x="172108" y="900155"/>
                      <a:pt x="77024" y="847377"/>
                      <a:pt x="3093" y="773446"/>
                    </a:cubicBezTo>
                    <a:lnTo>
                      <a:pt x="0" y="769697"/>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732" name="Picture 731">
              <a:extLst>
                <a:ext uri="{FF2B5EF4-FFF2-40B4-BE49-F238E27FC236}">
                  <a16:creationId xmlns:a16="http://schemas.microsoft.com/office/drawing/2014/main" id="{F781B3DB-A3FC-458D-82BE-020EBAFEB94C}"/>
                </a:ext>
              </a:extLst>
            </p:cNvPr>
            <p:cNvPicPr>
              <a:picLocks noChangeAspect="1"/>
            </p:cNvPicPr>
            <p:nvPr/>
          </p:nvPicPr>
          <p:blipFill>
            <a:blip r:embed="rId25"/>
            <a:srcRect/>
            <a:stretch/>
          </p:blipFill>
          <p:spPr>
            <a:xfrm>
              <a:off x="1665789" y="5093768"/>
              <a:ext cx="477240" cy="462922"/>
            </a:xfrm>
            <a:prstGeom prst="rect">
              <a:avLst/>
            </a:prstGeom>
          </p:spPr>
        </p:pic>
      </p:grpSp>
    </p:spTree>
    <p:extLst>
      <p:ext uri="{BB962C8B-B14F-4D97-AF65-F5344CB8AC3E}">
        <p14:creationId xmlns:p14="http://schemas.microsoft.com/office/powerpoint/2010/main" val="196874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6D9CF86-DE54-4EE2-9B01-255F9609EBF1}"/>
              </a:ext>
            </a:extLst>
          </p:cNvPr>
          <p:cNvSpPr>
            <a:spLocks noGrp="1"/>
          </p:cNvSpPr>
          <p:nvPr>
            <p:ph type="title"/>
          </p:nvPr>
        </p:nvSpPr>
        <p:spPr/>
        <p:txBody>
          <a:bodyPr/>
          <a:lstStyle/>
          <a:p>
            <a:pPr algn="ctr"/>
            <a:r>
              <a:rPr lang="en-US" dirty="0"/>
              <a:t>Mesh expansion across any Infrastructure</a:t>
            </a:r>
          </a:p>
        </p:txBody>
      </p:sp>
      <p:grpSp>
        <p:nvGrpSpPr>
          <p:cNvPr id="10" name="Group 9">
            <a:extLst>
              <a:ext uri="{FF2B5EF4-FFF2-40B4-BE49-F238E27FC236}">
                <a16:creationId xmlns:a16="http://schemas.microsoft.com/office/drawing/2014/main" id="{DBF376B9-D3F9-5A42-A169-01D4677E1025}"/>
              </a:ext>
            </a:extLst>
          </p:cNvPr>
          <p:cNvGrpSpPr/>
          <p:nvPr/>
        </p:nvGrpSpPr>
        <p:grpSpPr>
          <a:xfrm>
            <a:off x="1873390" y="1101095"/>
            <a:ext cx="8668485" cy="4476489"/>
            <a:chOff x="1769165" y="1231106"/>
            <a:chExt cx="8612051" cy="4785247"/>
          </a:xfrm>
        </p:grpSpPr>
        <p:sp>
          <p:nvSpPr>
            <p:cNvPr id="130" name="Rectangle 129">
              <a:extLst>
                <a:ext uri="{FF2B5EF4-FFF2-40B4-BE49-F238E27FC236}">
                  <a16:creationId xmlns:a16="http://schemas.microsoft.com/office/drawing/2014/main" id="{F539DB9D-33B2-4EE4-9A02-33E7BB416F25}"/>
                </a:ext>
              </a:extLst>
            </p:cNvPr>
            <p:cNvSpPr/>
            <p:nvPr/>
          </p:nvSpPr>
          <p:spPr>
            <a:xfrm>
              <a:off x="1769165" y="1375475"/>
              <a:ext cx="8612051" cy="4640878"/>
            </a:xfrm>
            <a:prstGeom prst="rect">
              <a:avLst/>
            </a:prstGeom>
            <a:solidFill>
              <a:schemeClr val="tx1">
                <a:lumMod val="20000"/>
                <a:lumOff val="8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50" name="Rectangle 49">
              <a:extLst>
                <a:ext uri="{FF2B5EF4-FFF2-40B4-BE49-F238E27FC236}">
                  <a16:creationId xmlns:a16="http://schemas.microsoft.com/office/drawing/2014/main" id="{316D5082-DE0B-46C7-B018-BD1999D1DE1E}"/>
                </a:ext>
              </a:extLst>
            </p:cNvPr>
            <p:cNvSpPr/>
            <p:nvPr/>
          </p:nvSpPr>
          <p:spPr>
            <a:xfrm>
              <a:off x="2005102" y="1495505"/>
              <a:ext cx="8159319" cy="1361996"/>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32" tIns="137124" rIns="182832" bIns="91416" numCol="1" spcCol="0" rtlCol="0" fromWordArt="0" anchor="b" anchorCtr="0" forceAA="0" compatLnSpc="1">
              <a:prstTxWarp prst="textNoShape">
                <a:avLst/>
              </a:prstTxWarp>
              <a:noAutofit/>
            </a:bodyPr>
            <a:lstStyle/>
            <a:p>
              <a:pPr algn="ctr">
                <a:spcAft>
                  <a:spcPts val="600"/>
                </a:spcAft>
              </a:pPr>
              <a:endParaRPr lang="en-US" sz="1200" dirty="0">
                <a:solidFill>
                  <a:schemeClr val="tx1"/>
                </a:solidFill>
              </a:endParaRPr>
            </a:p>
          </p:txBody>
        </p:sp>
        <p:sp>
          <p:nvSpPr>
            <p:cNvPr id="51" name="Rectangle 50">
              <a:extLst>
                <a:ext uri="{FF2B5EF4-FFF2-40B4-BE49-F238E27FC236}">
                  <a16:creationId xmlns:a16="http://schemas.microsoft.com/office/drawing/2014/main" id="{AB5743FA-E730-460F-9385-5CE9C6F11EB6}"/>
                </a:ext>
              </a:extLst>
            </p:cNvPr>
            <p:cNvSpPr/>
            <p:nvPr/>
          </p:nvSpPr>
          <p:spPr>
            <a:xfrm>
              <a:off x="2130494" y="2058801"/>
              <a:ext cx="7887739" cy="692418"/>
            </a:xfrm>
            <a:prstGeom prst="rect">
              <a:avLst/>
            </a:prstGeom>
            <a:solidFill>
              <a:schemeClr val="tx1">
                <a:lumMod val="20000"/>
                <a:lumOff val="8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spcAft>
                  <a:spcPts val="600"/>
                </a:spcAft>
              </a:pPr>
              <a:endParaRPr lang="en-US" sz="1200" dirty="0">
                <a:solidFill>
                  <a:schemeClr val="tx1"/>
                </a:solidFill>
              </a:endParaRPr>
            </a:p>
          </p:txBody>
        </p:sp>
        <p:sp>
          <p:nvSpPr>
            <p:cNvPr id="85" name="Rounded Rectangle 108">
              <a:extLst>
                <a:ext uri="{FF2B5EF4-FFF2-40B4-BE49-F238E27FC236}">
                  <a16:creationId xmlns:a16="http://schemas.microsoft.com/office/drawing/2014/main" id="{5CAA5FEA-D3AE-4A50-A974-39634A7EF387}"/>
                </a:ext>
              </a:extLst>
            </p:cNvPr>
            <p:cNvSpPr/>
            <p:nvPr/>
          </p:nvSpPr>
          <p:spPr>
            <a:xfrm>
              <a:off x="2254769" y="2181709"/>
              <a:ext cx="7610838"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200" dirty="0">
                  <a:solidFill>
                    <a:schemeClr val="bg1"/>
                  </a:solidFill>
                </a:rPr>
                <a:t>Tanzu Service Mesh</a:t>
              </a:r>
            </a:p>
            <a:p>
              <a:pPr algn="ctr" defTabSz="913852"/>
              <a:r>
                <a:rPr lang="en-US" sz="1000" dirty="0">
                  <a:solidFill>
                    <a:prstClr val="white"/>
                  </a:solidFill>
                </a:rPr>
                <a:t>Global Observer &amp; Controller</a:t>
              </a:r>
            </a:p>
          </p:txBody>
        </p:sp>
        <p:sp>
          <p:nvSpPr>
            <p:cNvPr id="98" name="Rectangle 97">
              <a:extLst>
                <a:ext uri="{FF2B5EF4-FFF2-40B4-BE49-F238E27FC236}">
                  <a16:creationId xmlns:a16="http://schemas.microsoft.com/office/drawing/2014/main" id="{629006E3-EDE6-4E73-92E6-3AFB3BC2BFD8}"/>
                </a:ext>
              </a:extLst>
            </p:cNvPr>
            <p:cNvSpPr/>
            <p:nvPr/>
          </p:nvSpPr>
          <p:spPr>
            <a:xfrm>
              <a:off x="6064855" y="3544606"/>
              <a:ext cx="1670294" cy="2179636"/>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32" tIns="137124" rIns="182832" bIns="91416" numCol="1" spcCol="0" rtlCol="0" fromWordArt="0" anchor="t" anchorCtr="0" forceAA="0" compatLnSpc="1">
              <a:prstTxWarp prst="textNoShape">
                <a:avLst/>
              </a:prstTxWarp>
              <a:noAutofit/>
            </a:bodyPr>
            <a:lstStyle/>
            <a:p>
              <a:pPr>
                <a:spcAft>
                  <a:spcPts val="600"/>
                </a:spcAft>
              </a:pPr>
              <a:endParaRPr lang="en-US" sz="1200" dirty="0">
                <a:solidFill>
                  <a:schemeClr val="tx1"/>
                </a:solidFill>
              </a:endParaRPr>
            </a:p>
          </p:txBody>
        </p:sp>
        <p:sp>
          <p:nvSpPr>
            <p:cNvPr id="99" name="Rectangle 98">
              <a:extLst>
                <a:ext uri="{FF2B5EF4-FFF2-40B4-BE49-F238E27FC236}">
                  <a16:creationId xmlns:a16="http://schemas.microsoft.com/office/drawing/2014/main" id="{73DD3CCC-1916-484C-9CC5-701F61E8B01D}"/>
                </a:ext>
              </a:extLst>
            </p:cNvPr>
            <p:cNvSpPr/>
            <p:nvPr/>
          </p:nvSpPr>
          <p:spPr>
            <a:xfrm>
              <a:off x="5930423" y="3421065"/>
              <a:ext cx="1670294" cy="2179636"/>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32" tIns="137124" rIns="182832" bIns="91416" numCol="1" spcCol="0" rtlCol="0" fromWordArt="0" anchor="b" anchorCtr="0" forceAA="0" compatLnSpc="1">
              <a:prstTxWarp prst="textNoShape">
                <a:avLst/>
              </a:prstTxWarp>
              <a:noAutofit/>
            </a:bodyPr>
            <a:lstStyle/>
            <a:p>
              <a:pPr algn="ctr">
                <a:spcAft>
                  <a:spcPts val="600"/>
                </a:spcAft>
              </a:pPr>
              <a:r>
                <a:rPr lang="en-US" sz="1200" dirty="0">
                  <a:solidFill>
                    <a:schemeClr val="tx1"/>
                  </a:solidFill>
                </a:rPr>
                <a:t>VMs &amp; Bare Metal</a:t>
              </a:r>
            </a:p>
          </p:txBody>
        </p:sp>
        <p:sp>
          <p:nvSpPr>
            <p:cNvPr id="100" name="Rectangle 99">
              <a:extLst>
                <a:ext uri="{FF2B5EF4-FFF2-40B4-BE49-F238E27FC236}">
                  <a16:creationId xmlns:a16="http://schemas.microsoft.com/office/drawing/2014/main" id="{FE6C0357-DC75-422F-9F53-37DC9356B57F}"/>
                </a:ext>
              </a:extLst>
            </p:cNvPr>
            <p:cNvSpPr/>
            <p:nvPr/>
          </p:nvSpPr>
          <p:spPr>
            <a:xfrm>
              <a:off x="2145384" y="3544606"/>
              <a:ext cx="1670294" cy="2179636"/>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32" tIns="137124" rIns="182832" bIns="91416" numCol="1" spcCol="0" rtlCol="0" fromWordArt="0" anchor="t" anchorCtr="0" forceAA="0" compatLnSpc="1">
              <a:prstTxWarp prst="textNoShape">
                <a:avLst/>
              </a:prstTxWarp>
              <a:noAutofit/>
            </a:bodyPr>
            <a:lstStyle/>
            <a:p>
              <a:pPr>
                <a:spcAft>
                  <a:spcPts val="600"/>
                </a:spcAft>
              </a:pPr>
              <a:endParaRPr lang="en-US" sz="1200" dirty="0">
                <a:solidFill>
                  <a:schemeClr val="tx1"/>
                </a:solidFill>
              </a:endParaRPr>
            </a:p>
          </p:txBody>
        </p:sp>
        <p:sp>
          <p:nvSpPr>
            <p:cNvPr id="101" name="Rectangle 100">
              <a:extLst>
                <a:ext uri="{FF2B5EF4-FFF2-40B4-BE49-F238E27FC236}">
                  <a16:creationId xmlns:a16="http://schemas.microsoft.com/office/drawing/2014/main" id="{65E48D91-018B-490D-AF0E-D2A3E7886EC8}"/>
                </a:ext>
              </a:extLst>
            </p:cNvPr>
            <p:cNvSpPr/>
            <p:nvPr/>
          </p:nvSpPr>
          <p:spPr>
            <a:xfrm>
              <a:off x="2010951" y="3421065"/>
              <a:ext cx="1670294" cy="2179636"/>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32" tIns="137124" rIns="182832" bIns="91416" numCol="1" spcCol="0" rtlCol="0" fromWordArt="0" anchor="b" anchorCtr="0" forceAA="0" compatLnSpc="1">
              <a:prstTxWarp prst="textNoShape">
                <a:avLst/>
              </a:prstTxWarp>
              <a:noAutofit/>
            </a:bodyPr>
            <a:lstStyle/>
            <a:p>
              <a:pPr algn="ctr">
                <a:spcAft>
                  <a:spcPts val="600"/>
                </a:spcAft>
              </a:pPr>
              <a:r>
                <a:rPr lang="en-US" sz="1200" dirty="0">
                  <a:solidFill>
                    <a:schemeClr val="tx1"/>
                  </a:solidFill>
                </a:rPr>
                <a:t>Containers</a:t>
              </a:r>
            </a:p>
          </p:txBody>
        </p:sp>
        <p:sp>
          <p:nvSpPr>
            <p:cNvPr id="102" name="Rectangle 101">
              <a:extLst>
                <a:ext uri="{FF2B5EF4-FFF2-40B4-BE49-F238E27FC236}">
                  <a16:creationId xmlns:a16="http://schemas.microsoft.com/office/drawing/2014/main" id="{668B7767-D11C-461D-AEF6-D70C2EE992FD}"/>
                </a:ext>
              </a:extLst>
            </p:cNvPr>
            <p:cNvSpPr/>
            <p:nvPr/>
          </p:nvSpPr>
          <p:spPr>
            <a:xfrm>
              <a:off x="4105119" y="3544606"/>
              <a:ext cx="1670294" cy="2179636"/>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32" tIns="137124" rIns="182832" bIns="91416" numCol="1" spcCol="0" rtlCol="0" fromWordArt="0" anchor="t" anchorCtr="0" forceAA="0" compatLnSpc="1">
              <a:prstTxWarp prst="textNoShape">
                <a:avLst/>
              </a:prstTxWarp>
              <a:noAutofit/>
            </a:bodyPr>
            <a:lstStyle/>
            <a:p>
              <a:pPr>
                <a:spcAft>
                  <a:spcPts val="600"/>
                </a:spcAft>
              </a:pPr>
              <a:endParaRPr lang="en-US" sz="1200" dirty="0">
                <a:solidFill>
                  <a:schemeClr val="tx1"/>
                </a:solidFill>
              </a:endParaRPr>
            </a:p>
          </p:txBody>
        </p:sp>
        <p:sp>
          <p:nvSpPr>
            <p:cNvPr id="103" name="Rectangle 102">
              <a:extLst>
                <a:ext uri="{FF2B5EF4-FFF2-40B4-BE49-F238E27FC236}">
                  <a16:creationId xmlns:a16="http://schemas.microsoft.com/office/drawing/2014/main" id="{50072B59-D44D-4FB4-898A-9A85C5786B4D}"/>
                </a:ext>
              </a:extLst>
            </p:cNvPr>
            <p:cNvSpPr/>
            <p:nvPr/>
          </p:nvSpPr>
          <p:spPr>
            <a:xfrm>
              <a:off x="3970686" y="3421065"/>
              <a:ext cx="1670294" cy="2179636"/>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32" tIns="137124" rIns="182832" bIns="91416" numCol="1" spcCol="0" rtlCol="0" fromWordArt="0" anchor="b" anchorCtr="0" forceAA="0" compatLnSpc="1">
              <a:prstTxWarp prst="textNoShape">
                <a:avLst/>
              </a:prstTxWarp>
              <a:noAutofit/>
            </a:bodyPr>
            <a:lstStyle/>
            <a:p>
              <a:pPr algn="ctr">
                <a:spcAft>
                  <a:spcPts val="600"/>
                </a:spcAft>
              </a:pPr>
              <a:r>
                <a:rPr lang="en-US" sz="1200" dirty="0">
                  <a:solidFill>
                    <a:schemeClr val="tx1"/>
                  </a:solidFill>
                </a:rPr>
                <a:t>Public Clouds</a:t>
              </a:r>
            </a:p>
          </p:txBody>
        </p:sp>
        <p:sp>
          <p:nvSpPr>
            <p:cNvPr id="105" name="Rectangle 104">
              <a:extLst>
                <a:ext uri="{FF2B5EF4-FFF2-40B4-BE49-F238E27FC236}">
                  <a16:creationId xmlns:a16="http://schemas.microsoft.com/office/drawing/2014/main" id="{6BABC2A5-D31E-422A-B79B-13961A6F7524}"/>
                </a:ext>
              </a:extLst>
            </p:cNvPr>
            <p:cNvSpPr/>
            <p:nvPr/>
          </p:nvSpPr>
          <p:spPr>
            <a:xfrm>
              <a:off x="8089385" y="3419984"/>
              <a:ext cx="931464" cy="2189294"/>
            </a:xfrm>
            <a:prstGeom prst="rect">
              <a:avLst/>
            </a:prstGeom>
            <a:solidFill>
              <a:schemeClr val="bg2">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91416" rIns="91392" bIns="91416" numCol="1" spcCol="0" rtlCol="0" fromWordArt="0" anchor="b" anchorCtr="0" forceAA="0" compatLnSpc="1">
              <a:prstTxWarp prst="textNoShape">
                <a:avLst/>
              </a:prstTxWarp>
              <a:noAutofit/>
            </a:bodyPr>
            <a:lstStyle/>
            <a:p>
              <a:pPr algn="ctr">
                <a:spcAft>
                  <a:spcPts val="600"/>
                </a:spcAft>
              </a:pPr>
              <a:r>
                <a:rPr lang="en-US" sz="1200" dirty="0">
                  <a:solidFill>
                    <a:schemeClr val="tx1"/>
                  </a:solidFill>
                </a:rPr>
                <a:t>Serverless</a:t>
              </a:r>
            </a:p>
          </p:txBody>
        </p:sp>
        <p:sp>
          <p:nvSpPr>
            <p:cNvPr id="104" name="Rectangle 103">
              <a:extLst>
                <a:ext uri="{FF2B5EF4-FFF2-40B4-BE49-F238E27FC236}">
                  <a16:creationId xmlns:a16="http://schemas.microsoft.com/office/drawing/2014/main" id="{C24867B4-4970-4B45-8878-0AD068109C0D}"/>
                </a:ext>
              </a:extLst>
            </p:cNvPr>
            <p:cNvSpPr/>
            <p:nvPr/>
          </p:nvSpPr>
          <p:spPr>
            <a:xfrm>
              <a:off x="9228354" y="3433097"/>
              <a:ext cx="931464" cy="2189294"/>
            </a:xfrm>
            <a:prstGeom prst="rect">
              <a:avLst/>
            </a:prstGeom>
            <a:solidFill>
              <a:schemeClr val="bg2">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91416" rIns="91392" bIns="91416" numCol="1" spcCol="0" rtlCol="0" fromWordArt="0" anchor="b" anchorCtr="0" forceAA="0" compatLnSpc="1">
              <a:prstTxWarp prst="textNoShape">
                <a:avLst/>
              </a:prstTxWarp>
              <a:noAutofit/>
            </a:bodyPr>
            <a:lstStyle/>
            <a:p>
              <a:pPr algn="ctr">
                <a:spcAft>
                  <a:spcPts val="600"/>
                </a:spcAft>
              </a:pPr>
              <a:r>
                <a:rPr lang="en-US" sz="1200" dirty="0">
                  <a:solidFill>
                    <a:schemeClr val="tx1"/>
                  </a:solidFill>
                </a:rPr>
                <a:t>SaaS</a:t>
              </a:r>
            </a:p>
          </p:txBody>
        </p:sp>
        <p:sp>
          <p:nvSpPr>
            <p:cNvPr id="106" name="Rounded Rectangle 38">
              <a:extLst>
                <a:ext uri="{FF2B5EF4-FFF2-40B4-BE49-F238E27FC236}">
                  <a16:creationId xmlns:a16="http://schemas.microsoft.com/office/drawing/2014/main" id="{38BD9571-6816-4E0E-94C3-DF39A0212BED}"/>
                </a:ext>
              </a:extLst>
            </p:cNvPr>
            <p:cNvSpPr/>
            <p:nvPr/>
          </p:nvSpPr>
          <p:spPr>
            <a:xfrm>
              <a:off x="2206185" y="3644891"/>
              <a:ext cx="1279827" cy="446602"/>
            </a:xfrm>
            <a:prstGeom prst="roundRect">
              <a:avLst>
                <a:gd name="adj" fmla="val 0"/>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91392" rIns="91392" bIns="91392" numCol="1" spcCol="0" rtlCol="0" fromWordArt="0" anchor="ctr" anchorCtr="0" forceAA="0" compatLnSpc="1">
              <a:prstTxWarp prst="textNoShape">
                <a:avLst/>
              </a:prstTxWarp>
              <a:noAutofit/>
            </a:bodyPr>
            <a:lstStyle/>
            <a:p>
              <a:pPr algn="ctr">
                <a:spcAft>
                  <a:spcPts val="600"/>
                </a:spcAft>
                <a:defRPr/>
              </a:pPr>
              <a:r>
                <a:rPr lang="en-US" sz="1200" dirty="0">
                  <a:solidFill>
                    <a:prstClr val="white"/>
                  </a:solidFill>
                  <a:latin typeface="Metropolis"/>
                </a:rPr>
                <a:t>Sidecars</a:t>
              </a:r>
            </a:p>
          </p:txBody>
        </p:sp>
        <p:sp>
          <p:nvSpPr>
            <p:cNvPr id="107" name="Rounded Rectangle 58">
              <a:extLst>
                <a:ext uri="{FF2B5EF4-FFF2-40B4-BE49-F238E27FC236}">
                  <a16:creationId xmlns:a16="http://schemas.microsoft.com/office/drawing/2014/main" id="{A5EBEC64-6E23-4E56-900F-10DFE8A8F351}"/>
                </a:ext>
              </a:extLst>
            </p:cNvPr>
            <p:cNvSpPr/>
            <p:nvPr/>
          </p:nvSpPr>
          <p:spPr>
            <a:xfrm>
              <a:off x="4165919" y="3653881"/>
              <a:ext cx="1279827" cy="446602"/>
            </a:xfrm>
            <a:prstGeom prst="roundRect">
              <a:avLst>
                <a:gd name="adj" fmla="val 0"/>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91392" rIns="91392" bIns="91392" numCol="1" spcCol="0" rtlCol="0" fromWordArt="0" anchor="ctr" anchorCtr="0" forceAA="0" compatLnSpc="1">
              <a:prstTxWarp prst="textNoShape">
                <a:avLst/>
              </a:prstTxWarp>
              <a:noAutofit/>
            </a:bodyPr>
            <a:lstStyle/>
            <a:p>
              <a:pPr algn="ctr">
                <a:spcAft>
                  <a:spcPts val="600"/>
                </a:spcAft>
                <a:defRPr/>
              </a:pPr>
              <a:r>
                <a:rPr lang="en-US" sz="1200" dirty="0">
                  <a:solidFill>
                    <a:prstClr val="white"/>
                  </a:solidFill>
                  <a:latin typeface="Metropolis"/>
                </a:rPr>
                <a:t>Sidecars / Federation</a:t>
              </a:r>
            </a:p>
          </p:txBody>
        </p:sp>
        <p:sp>
          <p:nvSpPr>
            <p:cNvPr id="108" name="Rounded Rectangle 45">
              <a:extLst>
                <a:ext uri="{FF2B5EF4-FFF2-40B4-BE49-F238E27FC236}">
                  <a16:creationId xmlns:a16="http://schemas.microsoft.com/office/drawing/2014/main" id="{DCD46F37-F2C1-4B23-A609-97A85FEE72D9}"/>
                </a:ext>
              </a:extLst>
            </p:cNvPr>
            <p:cNvSpPr/>
            <p:nvPr/>
          </p:nvSpPr>
          <p:spPr>
            <a:xfrm>
              <a:off x="6125656" y="3653881"/>
              <a:ext cx="1279827" cy="446602"/>
            </a:xfrm>
            <a:prstGeom prst="roundRect">
              <a:avLst>
                <a:gd name="adj" fmla="val 0"/>
              </a:avLst>
            </a:prstGeom>
            <a:solidFill>
              <a:schemeClr val="accent1"/>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91392" rIns="0" bIns="91392" numCol="1" spcCol="0" rtlCol="0" fromWordArt="0" anchor="ctr" anchorCtr="0" forceAA="0" compatLnSpc="1">
              <a:prstTxWarp prst="textNoShape">
                <a:avLst/>
              </a:prstTxWarp>
              <a:noAutofit/>
            </a:bodyPr>
            <a:lstStyle/>
            <a:p>
              <a:pPr algn="ctr">
                <a:spcAft>
                  <a:spcPts val="600"/>
                </a:spcAft>
                <a:defRPr/>
              </a:pPr>
              <a:r>
                <a:rPr lang="en-US" sz="1200" dirty="0">
                  <a:solidFill>
                    <a:prstClr val="white"/>
                  </a:solidFill>
                </a:rPr>
                <a:t>Integrations</a:t>
              </a:r>
            </a:p>
          </p:txBody>
        </p:sp>
        <p:grpSp>
          <p:nvGrpSpPr>
            <p:cNvPr id="110" name="Group 109">
              <a:extLst>
                <a:ext uri="{FF2B5EF4-FFF2-40B4-BE49-F238E27FC236}">
                  <a16:creationId xmlns:a16="http://schemas.microsoft.com/office/drawing/2014/main" id="{2076EE25-ABB8-4DAC-8931-07D41F1A000D}"/>
                </a:ext>
              </a:extLst>
            </p:cNvPr>
            <p:cNvGrpSpPr/>
            <p:nvPr/>
          </p:nvGrpSpPr>
          <p:grpSpPr>
            <a:xfrm>
              <a:off x="2538409" y="4358770"/>
              <a:ext cx="615378" cy="615378"/>
              <a:chOff x="3199362" y="2484753"/>
              <a:chExt cx="615378" cy="615378"/>
            </a:xfrm>
          </p:grpSpPr>
          <p:sp>
            <p:nvSpPr>
              <p:cNvPr id="124" name="Oval 123">
                <a:extLst>
                  <a:ext uri="{FF2B5EF4-FFF2-40B4-BE49-F238E27FC236}">
                    <a16:creationId xmlns:a16="http://schemas.microsoft.com/office/drawing/2014/main" id="{3DCAD83A-26C2-40B2-8339-24F4BAAE7543}"/>
                  </a:ext>
                </a:extLst>
              </p:cNvPr>
              <p:cNvSpPr/>
              <p:nvPr/>
            </p:nvSpPr>
            <p:spPr>
              <a:xfrm>
                <a:off x="3199362" y="2484753"/>
                <a:ext cx="615378" cy="615378"/>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nvGrpSpPr>
              <p:cNvPr id="125" name="Graphic 92">
                <a:extLst>
                  <a:ext uri="{FF2B5EF4-FFF2-40B4-BE49-F238E27FC236}">
                    <a16:creationId xmlns:a16="http://schemas.microsoft.com/office/drawing/2014/main" id="{1AA6A7FE-5912-4A2A-9F59-69A43AA7C14C}"/>
                  </a:ext>
                </a:extLst>
              </p:cNvPr>
              <p:cNvGrpSpPr/>
              <p:nvPr/>
            </p:nvGrpSpPr>
            <p:grpSpPr>
              <a:xfrm>
                <a:off x="3288544" y="2609304"/>
                <a:ext cx="366140" cy="366276"/>
                <a:chOff x="2987473" y="1620734"/>
                <a:chExt cx="193703" cy="193775"/>
              </a:xfrm>
              <a:solidFill>
                <a:schemeClr val="bg1"/>
              </a:solidFill>
            </p:grpSpPr>
            <p:sp>
              <p:nvSpPr>
                <p:cNvPr id="126" name="Freeform: Shape 125">
                  <a:extLst>
                    <a:ext uri="{FF2B5EF4-FFF2-40B4-BE49-F238E27FC236}">
                      <a16:creationId xmlns:a16="http://schemas.microsoft.com/office/drawing/2014/main" id="{8C6C649B-5BA5-43EB-A2E4-F2E106F239DB}"/>
                    </a:ext>
                  </a:extLst>
                </p:cNvPr>
                <p:cNvSpPr/>
                <p:nvPr/>
              </p:nvSpPr>
              <p:spPr>
                <a:xfrm>
                  <a:off x="2987473" y="1676828"/>
                  <a:ext cx="96958" cy="82769"/>
                </a:xfrm>
                <a:custGeom>
                  <a:avLst/>
                  <a:gdLst>
                    <a:gd name="connsiteX0" fmla="*/ 73262 w 96958"/>
                    <a:gd name="connsiteY0" fmla="*/ 0 h 82769"/>
                    <a:gd name="connsiteX1" fmla="*/ 24429 w 96958"/>
                    <a:gd name="connsiteY1" fmla="*/ 0 h 82769"/>
                    <a:gd name="connsiteX2" fmla="*/ 0 w 96958"/>
                    <a:gd name="connsiteY2" fmla="*/ 42283 h 82769"/>
                    <a:gd name="connsiteX3" fmla="*/ 24429 w 96958"/>
                    <a:gd name="connsiteY3" fmla="*/ 84566 h 82769"/>
                    <a:gd name="connsiteX4" fmla="*/ 58577 w 96958"/>
                    <a:gd name="connsiteY4" fmla="*/ 84566 h 82769"/>
                    <a:gd name="connsiteX5" fmla="*/ 58577 w 96958"/>
                    <a:gd name="connsiteY5" fmla="*/ 76881 h 82769"/>
                    <a:gd name="connsiteX6" fmla="*/ 28851 w 96958"/>
                    <a:gd name="connsiteY6" fmla="*/ 76881 h 82769"/>
                    <a:gd name="connsiteX7" fmla="*/ 8868 w 96958"/>
                    <a:gd name="connsiteY7" fmla="*/ 42283 h 82769"/>
                    <a:gd name="connsiteX8" fmla="*/ 28851 w 96958"/>
                    <a:gd name="connsiteY8" fmla="*/ 7686 h 82769"/>
                    <a:gd name="connsiteX9" fmla="*/ 68817 w 96958"/>
                    <a:gd name="connsiteY9" fmla="*/ 7686 h 82769"/>
                    <a:gd name="connsiteX10" fmla="*/ 88799 w 96958"/>
                    <a:gd name="connsiteY10" fmla="*/ 42283 h 82769"/>
                    <a:gd name="connsiteX11" fmla="*/ 68817 w 96958"/>
                    <a:gd name="connsiteY11" fmla="*/ 76881 h 82769"/>
                    <a:gd name="connsiteX12" fmla="*/ 68746 w 96958"/>
                    <a:gd name="connsiteY12" fmla="*/ 76881 h 82769"/>
                    <a:gd name="connsiteX13" fmla="*/ 68746 w 96958"/>
                    <a:gd name="connsiteY13" fmla="*/ 84566 h 82769"/>
                    <a:gd name="connsiteX14" fmla="*/ 73262 w 96958"/>
                    <a:gd name="connsiteY14" fmla="*/ 84566 h 82769"/>
                    <a:gd name="connsiteX15" fmla="*/ 97668 w 96958"/>
                    <a:gd name="connsiteY15" fmla="*/ 42283 h 8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958" h="82769">
                      <a:moveTo>
                        <a:pt x="73262" y="0"/>
                      </a:moveTo>
                      <a:lnTo>
                        <a:pt x="24429" y="0"/>
                      </a:lnTo>
                      <a:lnTo>
                        <a:pt x="0" y="42283"/>
                      </a:lnTo>
                      <a:lnTo>
                        <a:pt x="24429" y="84566"/>
                      </a:lnTo>
                      <a:lnTo>
                        <a:pt x="58577" y="84566"/>
                      </a:lnTo>
                      <a:lnTo>
                        <a:pt x="58577" y="76881"/>
                      </a:lnTo>
                      <a:lnTo>
                        <a:pt x="28851" y="76881"/>
                      </a:lnTo>
                      <a:lnTo>
                        <a:pt x="8868" y="42283"/>
                      </a:lnTo>
                      <a:lnTo>
                        <a:pt x="28851" y="7686"/>
                      </a:lnTo>
                      <a:lnTo>
                        <a:pt x="68817" y="7686"/>
                      </a:lnTo>
                      <a:lnTo>
                        <a:pt x="88799" y="42283"/>
                      </a:lnTo>
                      <a:lnTo>
                        <a:pt x="68817" y="76881"/>
                      </a:lnTo>
                      <a:lnTo>
                        <a:pt x="68746" y="76881"/>
                      </a:lnTo>
                      <a:lnTo>
                        <a:pt x="68746" y="84566"/>
                      </a:lnTo>
                      <a:lnTo>
                        <a:pt x="73262" y="84566"/>
                      </a:lnTo>
                      <a:lnTo>
                        <a:pt x="97668" y="42283"/>
                      </a:lnTo>
                      <a:close/>
                    </a:path>
                  </a:pathLst>
                </a:custGeom>
                <a:grpFill/>
                <a:ln w="2304" cap="flat">
                  <a:noFill/>
                  <a:prstDash val="solid"/>
                  <a:miter/>
                </a:ln>
              </p:spPr>
              <p:txBody>
                <a:bodyPr rtlCol="0" anchor="ctr"/>
                <a:lstStyle/>
                <a:p>
                  <a:endParaRPr lang="en-US" sz="1799" dirty="0"/>
                </a:p>
              </p:txBody>
            </p:sp>
            <p:sp>
              <p:nvSpPr>
                <p:cNvPr id="127" name="Freeform: Shape 126">
                  <a:extLst>
                    <a:ext uri="{FF2B5EF4-FFF2-40B4-BE49-F238E27FC236}">
                      <a16:creationId xmlns:a16="http://schemas.microsoft.com/office/drawing/2014/main" id="{80C9D7D9-041C-44B8-B346-747055DC1A4A}"/>
                    </a:ext>
                  </a:extLst>
                </p:cNvPr>
                <p:cNvSpPr/>
                <p:nvPr/>
              </p:nvSpPr>
              <p:spPr>
                <a:xfrm>
                  <a:off x="3084218" y="1620734"/>
                  <a:ext cx="96958" cy="82769"/>
                </a:xfrm>
                <a:custGeom>
                  <a:avLst/>
                  <a:gdLst>
                    <a:gd name="connsiteX0" fmla="*/ 73262 w 96958"/>
                    <a:gd name="connsiteY0" fmla="*/ 0 h 82769"/>
                    <a:gd name="connsiteX1" fmla="*/ 24429 w 96958"/>
                    <a:gd name="connsiteY1" fmla="*/ 0 h 82769"/>
                    <a:gd name="connsiteX2" fmla="*/ 0 w 96958"/>
                    <a:gd name="connsiteY2" fmla="*/ 42283 h 82769"/>
                    <a:gd name="connsiteX3" fmla="*/ 24429 w 96958"/>
                    <a:gd name="connsiteY3" fmla="*/ 84590 h 82769"/>
                    <a:gd name="connsiteX4" fmla="*/ 58648 w 96958"/>
                    <a:gd name="connsiteY4" fmla="*/ 84590 h 82769"/>
                    <a:gd name="connsiteX5" fmla="*/ 58648 w 96958"/>
                    <a:gd name="connsiteY5" fmla="*/ 76904 h 82769"/>
                    <a:gd name="connsiteX6" fmla="*/ 28875 w 96958"/>
                    <a:gd name="connsiteY6" fmla="*/ 76904 h 82769"/>
                    <a:gd name="connsiteX7" fmla="*/ 8892 w 96958"/>
                    <a:gd name="connsiteY7" fmla="*/ 42283 h 82769"/>
                    <a:gd name="connsiteX8" fmla="*/ 28875 w 96958"/>
                    <a:gd name="connsiteY8" fmla="*/ 7686 h 82769"/>
                    <a:gd name="connsiteX9" fmla="*/ 68817 w 96958"/>
                    <a:gd name="connsiteY9" fmla="*/ 7686 h 82769"/>
                    <a:gd name="connsiteX10" fmla="*/ 88799 w 96958"/>
                    <a:gd name="connsiteY10" fmla="*/ 42283 h 82769"/>
                    <a:gd name="connsiteX11" fmla="*/ 68817 w 96958"/>
                    <a:gd name="connsiteY11" fmla="*/ 76904 h 82769"/>
                    <a:gd name="connsiteX12" fmla="*/ 68793 w 96958"/>
                    <a:gd name="connsiteY12" fmla="*/ 76904 h 82769"/>
                    <a:gd name="connsiteX13" fmla="*/ 68793 w 96958"/>
                    <a:gd name="connsiteY13" fmla="*/ 84590 h 82769"/>
                    <a:gd name="connsiteX14" fmla="*/ 73262 w 96958"/>
                    <a:gd name="connsiteY14" fmla="*/ 84590 h 82769"/>
                    <a:gd name="connsiteX15" fmla="*/ 97691 w 96958"/>
                    <a:gd name="connsiteY15" fmla="*/ 42283 h 8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958" h="82769">
                      <a:moveTo>
                        <a:pt x="73262" y="0"/>
                      </a:moveTo>
                      <a:lnTo>
                        <a:pt x="24429" y="0"/>
                      </a:lnTo>
                      <a:lnTo>
                        <a:pt x="0" y="42283"/>
                      </a:lnTo>
                      <a:lnTo>
                        <a:pt x="24429" y="84590"/>
                      </a:lnTo>
                      <a:lnTo>
                        <a:pt x="58648" y="84590"/>
                      </a:lnTo>
                      <a:lnTo>
                        <a:pt x="58648" y="76904"/>
                      </a:lnTo>
                      <a:lnTo>
                        <a:pt x="28875" y="76904"/>
                      </a:lnTo>
                      <a:lnTo>
                        <a:pt x="8892" y="42283"/>
                      </a:lnTo>
                      <a:lnTo>
                        <a:pt x="28875" y="7686"/>
                      </a:lnTo>
                      <a:lnTo>
                        <a:pt x="68817" y="7686"/>
                      </a:lnTo>
                      <a:lnTo>
                        <a:pt x="88799" y="42283"/>
                      </a:lnTo>
                      <a:lnTo>
                        <a:pt x="68817" y="76904"/>
                      </a:lnTo>
                      <a:lnTo>
                        <a:pt x="68793" y="76904"/>
                      </a:lnTo>
                      <a:lnTo>
                        <a:pt x="68793" y="84590"/>
                      </a:lnTo>
                      <a:lnTo>
                        <a:pt x="73262" y="84590"/>
                      </a:lnTo>
                      <a:lnTo>
                        <a:pt x="97691" y="42283"/>
                      </a:lnTo>
                      <a:close/>
                    </a:path>
                  </a:pathLst>
                </a:custGeom>
                <a:grpFill/>
                <a:ln w="2304" cap="flat">
                  <a:noFill/>
                  <a:prstDash val="solid"/>
                  <a:miter/>
                </a:ln>
              </p:spPr>
              <p:txBody>
                <a:bodyPr rtlCol="0" anchor="ctr"/>
                <a:lstStyle/>
                <a:p>
                  <a:endParaRPr lang="en-US" sz="1799" dirty="0"/>
                </a:p>
              </p:txBody>
            </p:sp>
            <p:sp>
              <p:nvSpPr>
                <p:cNvPr id="128" name="Freeform: Shape 127">
                  <a:extLst>
                    <a:ext uri="{FF2B5EF4-FFF2-40B4-BE49-F238E27FC236}">
                      <a16:creationId xmlns:a16="http://schemas.microsoft.com/office/drawing/2014/main" id="{3A0BE2FD-4F5D-4892-8D08-D77530C29651}"/>
                    </a:ext>
                  </a:extLst>
                </p:cNvPr>
                <p:cNvSpPr/>
                <p:nvPr/>
              </p:nvSpPr>
              <p:spPr>
                <a:xfrm>
                  <a:off x="3084218" y="1731740"/>
                  <a:ext cx="96958" cy="82769"/>
                </a:xfrm>
                <a:custGeom>
                  <a:avLst/>
                  <a:gdLst>
                    <a:gd name="connsiteX0" fmla="*/ 73262 w 96958"/>
                    <a:gd name="connsiteY0" fmla="*/ 0 h 82769"/>
                    <a:gd name="connsiteX1" fmla="*/ 24429 w 96958"/>
                    <a:gd name="connsiteY1" fmla="*/ 0 h 82769"/>
                    <a:gd name="connsiteX2" fmla="*/ 0 w 96958"/>
                    <a:gd name="connsiteY2" fmla="*/ 42307 h 82769"/>
                    <a:gd name="connsiteX3" fmla="*/ 24429 w 96958"/>
                    <a:gd name="connsiteY3" fmla="*/ 84590 h 82769"/>
                    <a:gd name="connsiteX4" fmla="*/ 58293 w 96958"/>
                    <a:gd name="connsiteY4" fmla="*/ 84590 h 82769"/>
                    <a:gd name="connsiteX5" fmla="*/ 58293 w 96958"/>
                    <a:gd name="connsiteY5" fmla="*/ 76904 h 82769"/>
                    <a:gd name="connsiteX6" fmla="*/ 28875 w 96958"/>
                    <a:gd name="connsiteY6" fmla="*/ 76904 h 82769"/>
                    <a:gd name="connsiteX7" fmla="*/ 8892 w 96958"/>
                    <a:gd name="connsiteY7" fmla="*/ 42307 h 82769"/>
                    <a:gd name="connsiteX8" fmla="*/ 28875 w 96958"/>
                    <a:gd name="connsiteY8" fmla="*/ 7686 h 82769"/>
                    <a:gd name="connsiteX9" fmla="*/ 68817 w 96958"/>
                    <a:gd name="connsiteY9" fmla="*/ 7686 h 82769"/>
                    <a:gd name="connsiteX10" fmla="*/ 88799 w 96958"/>
                    <a:gd name="connsiteY10" fmla="*/ 42307 h 82769"/>
                    <a:gd name="connsiteX11" fmla="*/ 68817 w 96958"/>
                    <a:gd name="connsiteY11" fmla="*/ 76904 h 82769"/>
                    <a:gd name="connsiteX12" fmla="*/ 68462 w 96958"/>
                    <a:gd name="connsiteY12" fmla="*/ 76904 h 82769"/>
                    <a:gd name="connsiteX13" fmla="*/ 68462 w 96958"/>
                    <a:gd name="connsiteY13" fmla="*/ 84590 h 82769"/>
                    <a:gd name="connsiteX14" fmla="*/ 73262 w 96958"/>
                    <a:gd name="connsiteY14" fmla="*/ 84590 h 82769"/>
                    <a:gd name="connsiteX15" fmla="*/ 97691 w 96958"/>
                    <a:gd name="connsiteY15" fmla="*/ 42307 h 8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958" h="82769">
                      <a:moveTo>
                        <a:pt x="73262" y="0"/>
                      </a:moveTo>
                      <a:lnTo>
                        <a:pt x="24429" y="0"/>
                      </a:lnTo>
                      <a:lnTo>
                        <a:pt x="0" y="42307"/>
                      </a:lnTo>
                      <a:lnTo>
                        <a:pt x="24429" y="84590"/>
                      </a:lnTo>
                      <a:lnTo>
                        <a:pt x="58293" y="84590"/>
                      </a:lnTo>
                      <a:lnTo>
                        <a:pt x="58293" y="76904"/>
                      </a:lnTo>
                      <a:lnTo>
                        <a:pt x="28875" y="76904"/>
                      </a:lnTo>
                      <a:lnTo>
                        <a:pt x="8892" y="42307"/>
                      </a:lnTo>
                      <a:lnTo>
                        <a:pt x="28875" y="7686"/>
                      </a:lnTo>
                      <a:lnTo>
                        <a:pt x="68817" y="7686"/>
                      </a:lnTo>
                      <a:lnTo>
                        <a:pt x="88799" y="42307"/>
                      </a:lnTo>
                      <a:lnTo>
                        <a:pt x="68817" y="76904"/>
                      </a:lnTo>
                      <a:lnTo>
                        <a:pt x="68462" y="76904"/>
                      </a:lnTo>
                      <a:lnTo>
                        <a:pt x="68462" y="84590"/>
                      </a:lnTo>
                      <a:lnTo>
                        <a:pt x="73262" y="84590"/>
                      </a:lnTo>
                      <a:lnTo>
                        <a:pt x="97691" y="42307"/>
                      </a:lnTo>
                      <a:close/>
                    </a:path>
                  </a:pathLst>
                </a:custGeom>
                <a:grpFill/>
                <a:ln w="2304" cap="flat">
                  <a:noFill/>
                  <a:prstDash val="solid"/>
                  <a:miter/>
                </a:ln>
              </p:spPr>
              <p:txBody>
                <a:bodyPr rtlCol="0" anchor="ctr"/>
                <a:lstStyle/>
                <a:p>
                  <a:endParaRPr lang="en-US" sz="1799" dirty="0"/>
                </a:p>
              </p:txBody>
            </p:sp>
          </p:grpSp>
        </p:grpSp>
        <p:pic>
          <p:nvPicPr>
            <p:cNvPr id="47" name="Picture 46">
              <a:extLst>
                <a:ext uri="{FF2B5EF4-FFF2-40B4-BE49-F238E27FC236}">
                  <a16:creationId xmlns:a16="http://schemas.microsoft.com/office/drawing/2014/main" id="{4F173F79-BCFC-7647-B588-D9A8CE384B50}"/>
                </a:ext>
              </a:extLst>
            </p:cNvPr>
            <p:cNvPicPr>
              <a:picLocks noChangeAspect="1"/>
            </p:cNvPicPr>
            <p:nvPr/>
          </p:nvPicPr>
          <p:blipFill>
            <a:blip r:embed="rId3"/>
            <a:stretch>
              <a:fillRect/>
            </a:stretch>
          </p:blipFill>
          <p:spPr>
            <a:xfrm>
              <a:off x="6381496" y="5068562"/>
              <a:ext cx="323345" cy="170071"/>
            </a:xfrm>
            <a:prstGeom prst="rect">
              <a:avLst/>
            </a:prstGeom>
          </p:spPr>
        </p:pic>
        <p:grpSp>
          <p:nvGrpSpPr>
            <p:cNvPr id="112" name="Group 111">
              <a:extLst>
                <a:ext uri="{FF2B5EF4-FFF2-40B4-BE49-F238E27FC236}">
                  <a16:creationId xmlns:a16="http://schemas.microsoft.com/office/drawing/2014/main" id="{82464E27-C78D-4177-98BF-E4B3B74FDFA9}"/>
                </a:ext>
              </a:extLst>
            </p:cNvPr>
            <p:cNvGrpSpPr/>
            <p:nvPr/>
          </p:nvGrpSpPr>
          <p:grpSpPr>
            <a:xfrm>
              <a:off x="4498144" y="4358770"/>
              <a:ext cx="615378" cy="615378"/>
              <a:chOff x="4392739" y="3941204"/>
              <a:chExt cx="615378" cy="615378"/>
            </a:xfrm>
          </p:grpSpPr>
          <p:sp>
            <p:nvSpPr>
              <p:cNvPr id="120" name="Oval 119">
                <a:extLst>
                  <a:ext uri="{FF2B5EF4-FFF2-40B4-BE49-F238E27FC236}">
                    <a16:creationId xmlns:a16="http://schemas.microsoft.com/office/drawing/2014/main" id="{3EE4DBAB-99A8-45E8-9BF6-AFC2B841B050}"/>
                  </a:ext>
                </a:extLst>
              </p:cNvPr>
              <p:cNvSpPr/>
              <p:nvPr/>
            </p:nvSpPr>
            <p:spPr>
              <a:xfrm>
                <a:off x="4392739" y="3941204"/>
                <a:ext cx="615378" cy="615378"/>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pic>
            <p:nvPicPr>
              <p:cNvPr id="121" name="Graphic 120">
                <a:extLst>
                  <a:ext uri="{FF2B5EF4-FFF2-40B4-BE49-F238E27FC236}">
                    <a16:creationId xmlns:a16="http://schemas.microsoft.com/office/drawing/2014/main" id="{31A474B3-891C-4972-A5C6-72E5E85ADA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3869" y="4124896"/>
                <a:ext cx="433119" cy="247995"/>
              </a:xfrm>
              <a:prstGeom prst="rect">
                <a:avLst/>
              </a:prstGeom>
            </p:spPr>
          </p:pic>
        </p:grpSp>
        <p:grpSp>
          <p:nvGrpSpPr>
            <p:cNvPr id="114" name="Group 113">
              <a:extLst>
                <a:ext uri="{FF2B5EF4-FFF2-40B4-BE49-F238E27FC236}">
                  <a16:creationId xmlns:a16="http://schemas.microsoft.com/office/drawing/2014/main" id="{817BEDBD-8223-462E-9FB6-F02EAA923AC4}"/>
                </a:ext>
              </a:extLst>
            </p:cNvPr>
            <p:cNvGrpSpPr/>
            <p:nvPr/>
          </p:nvGrpSpPr>
          <p:grpSpPr>
            <a:xfrm>
              <a:off x="8247428" y="4350376"/>
              <a:ext cx="615378" cy="615378"/>
              <a:chOff x="11275091" y="4553846"/>
              <a:chExt cx="1828959" cy="1828959"/>
            </a:xfrm>
          </p:grpSpPr>
          <p:sp>
            <p:nvSpPr>
              <p:cNvPr id="115" name="Oval 114">
                <a:extLst>
                  <a:ext uri="{FF2B5EF4-FFF2-40B4-BE49-F238E27FC236}">
                    <a16:creationId xmlns:a16="http://schemas.microsoft.com/office/drawing/2014/main" id="{6DED26B8-D027-4156-901F-E6510FEDEF27}"/>
                  </a:ext>
                </a:extLst>
              </p:cNvPr>
              <p:cNvSpPr/>
              <p:nvPr/>
            </p:nvSpPr>
            <p:spPr>
              <a:xfrm>
                <a:off x="11275091" y="4553846"/>
                <a:ext cx="1828959" cy="1828959"/>
              </a:xfrm>
              <a:prstGeom prst="ellipse">
                <a:avLst/>
              </a:prstGeom>
              <a:solidFill>
                <a:schemeClr val="tx1"/>
              </a:solidFill>
              <a:ln>
                <a:noFill/>
              </a:ln>
              <a:effectLst/>
            </p:spPr>
            <p:txBody>
              <a:bodyPr vert="horz" wrap="square" lIns="0" tIns="0" rIns="0" bIns="0" numCol="1" anchor="ctr" anchorCtr="0" compatLnSpc="1">
                <a:prstTxWarp prst="textNoShape">
                  <a:avLst/>
                </a:prstTxWarp>
              </a:bodyPr>
              <a:lstStyle/>
              <a:p>
                <a:pPr lvl="0" algn="ctr"/>
                <a:endParaRPr lang="en-US" sz="1799" dirty="0">
                  <a:solidFill>
                    <a:schemeClr val="bg1"/>
                  </a:solidFill>
                </a:endParaRPr>
              </a:p>
            </p:txBody>
          </p:sp>
          <p:pic>
            <p:nvPicPr>
              <p:cNvPr id="116" name="Graphic 115">
                <a:extLst>
                  <a:ext uri="{FF2B5EF4-FFF2-40B4-BE49-F238E27FC236}">
                    <a16:creationId xmlns:a16="http://schemas.microsoft.com/office/drawing/2014/main" id="{B1C9FB31-0E55-496E-B23C-156AE99E94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09692" y="4897546"/>
                <a:ext cx="1158266" cy="1111562"/>
              </a:xfrm>
              <a:prstGeom prst="rect">
                <a:avLst/>
              </a:prstGeom>
            </p:spPr>
          </p:pic>
        </p:grpSp>
        <p:grpSp>
          <p:nvGrpSpPr>
            <p:cNvPr id="113" name="Group 112">
              <a:extLst>
                <a:ext uri="{FF2B5EF4-FFF2-40B4-BE49-F238E27FC236}">
                  <a16:creationId xmlns:a16="http://schemas.microsoft.com/office/drawing/2014/main" id="{858734C1-ADDB-48D4-94F1-3F2DD4B97BD8}"/>
                </a:ext>
              </a:extLst>
            </p:cNvPr>
            <p:cNvGrpSpPr/>
            <p:nvPr/>
          </p:nvGrpSpPr>
          <p:grpSpPr>
            <a:xfrm>
              <a:off x="9386397" y="4363489"/>
              <a:ext cx="615378" cy="615378"/>
              <a:chOff x="7450620" y="1167668"/>
              <a:chExt cx="1828959" cy="1828959"/>
            </a:xfrm>
          </p:grpSpPr>
          <p:sp>
            <p:nvSpPr>
              <p:cNvPr id="117" name="Oval 116">
                <a:extLst>
                  <a:ext uri="{FF2B5EF4-FFF2-40B4-BE49-F238E27FC236}">
                    <a16:creationId xmlns:a16="http://schemas.microsoft.com/office/drawing/2014/main" id="{922CE21B-7FD0-40B5-829E-9AFCBBA16618}"/>
                  </a:ext>
                </a:extLst>
              </p:cNvPr>
              <p:cNvSpPr/>
              <p:nvPr/>
            </p:nvSpPr>
            <p:spPr>
              <a:xfrm>
                <a:off x="7450620" y="1167668"/>
                <a:ext cx="1828959" cy="1828959"/>
              </a:xfrm>
              <a:prstGeom prst="ellipse">
                <a:avLst/>
              </a:prstGeom>
              <a:solidFill>
                <a:schemeClr val="tx1"/>
              </a:solidFill>
              <a:ln>
                <a:noFill/>
              </a:ln>
              <a:effectLst/>
            </p:spPr>
            <p:txBody>
              <a:bodyPr vert="horz" wrap="square" lIns="0" tIns="0" rIns="0" bIns="0" numCol="1" anchor="ctr" anchorCtr="0" compatLnSpc="1">
                <a:prstTxWarp prst="textNoShape">
                  <a:avLst/>
                </a:prstTxWarp>
              </a:bodyPr>
              <a:lstStyle/>
              <a:p>
                <a:pPr lvl="0" algn="ctr"/>
                <a:endParaRPr lang="en-US" sz="1799" dirty="0">
                  <a:solidFill>
                    <a:schemeClr val="bg1"/>
                  </a:solidFill>
                </a:endParaRPr>
              </a:p>
            </p:txBody>
          </p:sp>
          <p:pic>
            <p:nvPicPr>
              <p:cNvPr id="119" name="Graphic 118">
                <a:extLst>
                  <a:ext uri="{FF2B5EF4-FFF2-40B4-BE49-F238E27FC236}">
                    <a16:creationId xmlns:a16="http://schemas.microsoft.com/office/drawing/2014/main" id="{DC5FE006-4FEA-44B5-BC63-6D2F5EEB49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63728" y="1516065"/>
                <a:ext cx="1181100" cy="1057275"/>
              </a:xfrm>
              <a:prstGeom prst="rect">
                <a:avLst/>
              </a:prstGeom>
            </p:spPr>
          </p:pic>
        </p:grpSp>
        <p:grpSp>
          <p:nvGrpSpPr>
            <p:cNvPr id="8" name="Group 7">
              <a:extLst>
                <a:ext uri="{FF2B5EF4-FFF2-40B4-BE49-F238E27FC236}">
                  <a16:creationId xmlns:a16="http://schemas.microsoft.com/office/drawing/2014/main" id="{1665A6CB-7501-4573-9B61-D9A5E6D48E4F}"/>
                </a:ext>
              </a:extLst>
            </p:cNvPr>
            <p:cNvGrpSpPr/>
            <p:nvPr/>
          </p:nvGrpSpPr>
          <p:grpSpPr>
            <a:xfrm>
              <a:off x="1903290" y="1231106"/>
              <a:ext cx="8382244" cy="745266"/>
              <a:chOff x="1903290" y="1231106"/>
              <a:chExt cx="8382244" cy="745266"/>
            </a:xfrm>
          </p:grpSpPr>
          <p:cxnSp>
            <p:nvCxnSpPr>
              <p:cNvPr id="53" name="Straight Connector 52">
                <a:extLst>
                  <a:ext uri="{FF2B5EF4-FFF2-40B4-BE49-F238E27FC236}">
                    <a16:creationId xmlns:a16="http://schemas.microsoft.com/office/drawing/2014/main" id="{676FC556-B9B8-4BF1-8C17-C03E0B642ED4}"/>
                  </a:ext>
                </a:extLst>
              </p:cNvPr>
              <p:cNvCxnSpPr>
                <a:cxnSpLocks/>
              </p:cNvCxnSpPr>
              <p:nvPr/>
            </p:nvCxnSpPr>
            <p:spPr bwMode="gray">
              <a:xfrm>
                <a:off x="1903290" y="1501852"/>
                <a:ext cx="8382244" cy="0"/>
              </a:xfrm>
              <a:prstGeom prst="line">
                <a:avLst/>
              </a:prstGeom>
              <a:noFill/>
              <a:ln w="25400">
                <a:gradFill flip="none" rotWithShape="1">
                  <a:gsLst>
                    <a:gs pos="0">
                      <a:schemeClr val="accent2">
                        <a:alpha val="0"/>
                      </a:schemeClr>
                    </a:gs>
                    <a:gs pos="100000">
                      <a:schemeClr val="accent2">
                        <a:alpha val="0"/>
                      </a:schemeClr>
                    </a:gs>
                    <a:gs pos="55000">
                      <a:schemeClr val="accent2"/>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cxnSp>
          <p:grpSp>
            <p:nvGrpSpPr>
              <p:cNvPr id="7" name="Group 6">
                <a:extLst>
                  <a:ext uri="{FF2B5EF4-FFF2-40B4-BE49-F238E27FC236}">
                    <a16:creationId xmlns:a16="http://schemas.microsoft.com/office/drawing/2014/main" id="{66E0E3CF-F4E3-4885-B6DB-CF39C8665160}"/>
                  </a:ext>
                </a:extLst>
              </p:cNvPr>
              <p:cNvGrpSpPr/>
              <p:nvPr/>
            </p:nvGrpSpPr>
            <p:grpSpPr>
              <a:xfrm>
                <a:off x="3900333" y="1231106"/>
                <a:ext cx="4394445" cy="745266"/>
                <a:chOff x="3900333" y="1231106"/>
                <a:chExt cx="4394445" cy="745266"/>
              </a:xfrm>
            </p:grpSpPr>
            <p:grpSp>
              <p:nvGrpSpPr>
                <p:cNvPr id="6" name="Group 5">
                  <a:extLst>
                    <a:ext uri="{FF2B5EF4-FFF2-40B4-BE49-F238E27FC236}">
                      <a16:creationId xmlns:a16="http://schemas.microsoft.com/office/drawing/2014/main" id="{8040EC2F-85E2-4863-96BC-7932B2B8BAC8}"/>
                    </a:ext>
                  </a:extLst>
                </p:cNvPr>
                <p:cNvGrpSpPr/>
                <p:nvPr/>
              </p:nvGrpSpPr>
              <p:grpSpPr>
                <a:xfrm>
                  <a:off x="3900333" y="1231106"/>
                  <a:ext cx="712903" cy="743915"/>
                  <a:chOff x="3900333" y="1231106"/>
                  <a:chExt cx="712903" cy="743915"/>
                </a:xfrm>
              </p:grpSpPr>
              <p:sp>
                <p:nvSpPr>
                  <p:cNvPr id="77" name="TextBox 76">
                    <a:extLst>
                      <a:ext uri="{FF2B5EF4-FFF2-40B4-BE49-F238E27FC236}">
                        <a16:creationId xmlns:a16="http://schemas.microsoft.com/office/drawing/2014/main" id="{BF69EFAB-A542-47B9-A9CC-E9FC621E8420}"/>
                      </a:ext>
                    </a:extLst>
                  </p:cNvPr>
                  <p:cNvSpPr txBox="1"/>
                  <p:nvPr/>
                </p:nvSpPr>
                <p:spPr>
                  <a:xfrm>
                    <a:off x="3900333" y="1777669"/>
                    <a:ext cx="712903" cy="197352"/>
                  </a:xfrm>
                  <a:prstGeom prst="rect">
                    <a:avLst/>
                  </a:prstGeom>
                  <a:noFill/>
                </p:spPr>
                <p:txBody>
                  <a:bodyPr wrap="none" lIns="182832" tIns="0" rIns="182832" bIns="0" rtlCol="0" anchor="ctr">
                    <a:spAutoFit/>
                  </a:bodyPr>
                  <a:lstStyle/>
                  <a:p>
                    <a:pPr algn="ctr">
                      <a:defRPr/>
                    </a:pPr>
                    <a:r>
                      <a:rPr lang="en-US" sz="1200" dirty="0">
                        <a:solidFill>
                          <a:schemeClr val="accent2"/>
                        </a:solidFill>
                        <a:latin typeface="Metropolis"/>
                      </a:rPr>
                      <a:t>Users</a:t>
                    </a:r>
                  </a:p>
                </p:txBody>
              </p:sp>
              <p:grpSp>
                <p:nvGrpSpPr>
                  <p:cNvPr id="64" name="Group 63">
                    <a:extLst>
                      <a:ext uri="{FF2B5EF4-FFF2-40B4-BE49-F238E27FC236}">
                        <a16:creationId xmlns:a16="http://schemas.microsoft.com/office/drawing/2014/main" id="{1FCE3544-EAC4-483F-B503-3559311913C9}"/>
                      </a:ext>
                    </a:extLst>
                  </p:cNvPr>
                  <p:cNvGrpSpPr/>
                  <p:nvPr/>
                </p:nvGrpSpPr>
                <p:grpSpPr>
                  <a:xfrm>
                    <a:off x="4026491" y="1231106"/>
                    <a:ext cx="460586" cy="531688"/>
                    <a:chOff x="6956606" y="1796514"/>
                    <a:chExt cx="679395" cy="784277"/>
                  </a:xfrm>
                </p:grpSpPr>
                <p:grpSp>
                  <p:nvGrpSpPr>
                    <p:cNvPr id="67" name="Group 66">
                      <a:extLst>
                        <a:ext uri="{FF2B5EF4-FFF2-40B4-BE49-F238E27FC236}">
                          <a16:creationId xmlns:a16="http://schemas.microsoft.com/office/drawing/2014/main" id="{2830087B-CE54-4289-8E06-4113B010F358}"/>
                        </a:ext>
                      </a:extLst>
                    </p:cNvPr>
                    <p:cNvGrpSpPr/>
                    <p:nvPr/>
                  </p:nvGrpSpPr>
                  <p:grpSpPr>
                    <a:xfrm>
                      <a:off x="6956606" y="1796514"/>
                      <a:ext cx="679395" cy="784277"/>
                      <a:chOff x="6956606" y="1796514"/>
                      <a:chExt cx="679395" cy="784277"/>
                    </a:xfrm>
                  </p:grpSpPr>
                  <p:sp>
                    <p:nvSpPr>
                      <p:cNvPr id="70" name="Freeform 9">
                        <a:extLst>
                          <a:ext uri="{FF2B5EF4-FFF2-40B4-BE49-F238E27FC236}">
                            <a16:creationId xmlns:a16="http://schemas.microsoft.com/office/drawing/2014/main" id="{B9910205-E683-476F-BCAF-2337EBA2E337}"/>
                          </a:ext>
                        </a:extLst>
                      </p:cNvPr>
                      <p:cNvSpPr>
                        <a:spLocks/>
                      </p:cNvSpPr>
                      <p:nvPr/>
                    </p:nvSpPr>
                    <p:spPr bwMode="auto">
                      <a:xfrm>
                        <a:off x="6956606" y="1796514"/>
                        <a:ext cx="679394" cy="784277"/>
                      </a:xfrm>
                      <a:custGeom>
                        <a:avLst/>
                        <a:gdLst>
                          <a:gd name="T0" fmla="*/ 2332 w 2332"/>
                          <a:gd name="T1" fmla="*/ 673 h 2692"/>
                          <a:gd name="T2" fmla="*/ 1166 w 2332"/>
                          <a:gd name="T3" fmla="*/ 0 h 2692"/>
                          <a:gd name="T4" fmla="*/ 0 w 2332"/>
                          <a:gd name="T5" fmla="*/ 673 h 2692"/>
                          <a:gd name="T6" fmla="*/ 0 w 2332"/>
                          <a:gd name="T7" fmla="*/ 2019 h 2692"/>
                          <a:gd name="T8" fmla="*/ 1166 w 2332"/>
                          <a:gd name="T9" fmla="*/ 2692 h 2692"/>
                          <a:gd name="T10" fmla="*/ 2332 w 2332"/>
                          <a:gd name="T11" fmla="*/ 2019 h 2692"/>
                          <a:gd name="T12" fmla="*/ 2332 w 2332"/>
                          <a:gd name="T13" fmla="*/ 673 h 2692"/>
                        </a:gdLst>
                        <a:ahLst/>
                        <a:cxnLst>
                          <a:cxn ang="0">
                            <a:pos x="T0" y="T1"/>
                          </a:cxn>
                          <a:cxn ang="0">
                            <a:pos x="T2" y="T3"/>
                          </a:cxn>
                          <a:cxn ang="0">
                            <a:pos x="T4" y="T5"/>
                          </a:cxn>
                          <a:cxn ang="0">
                            <a:pos x="T6" y="T7"/>
                          </a:cxn>
                          <a:cxn ang="0">
                            <a:pos x="T8" y="T9"/>
                          </a:cxn>
                          <a:cxn ang="0">
                            <a:pos x="T10" y="T11"/>
                          </a:cxn>
                          <a:cxn ang="0">
                            <a:pos x="T12" y="T13"/>
                          </a:cxn>
                        </a:cxnLst>
                        <a:rect l="0" t="0" r="r" b="b"/>
                        <a:pathLst>
                          <a:path w="2332" h="2692">
                            <a:moveTo>
                              <a:pt x="2332" y="673"/>
                            </a:moveTo>
                            <a:lnTo>
                              <a:pt x="1166" y="0"/>
                            </a:lnTo>
                            <a:lnTo>
                              <a:pt x="0" y="673"/>
                            </a:lnTo>
                            <a:lnTo>
                              <a:pt x="0" y="2019"/>
                            </a:lnTo>
                            <a:lnTo>
                              <a:pt x="1166" y="2692"/>
                            </a:lnTo>
                            <a:lnTo>
                              <a:pt x="2332" y="2019"/>
                            </a:lnTo>
                            <a:lnTo>
                              <a:pt x="2332" y="673"/>
                            </a:lnTo>
                            <a:close/>
                          </a:path>
                        </a:pathLst>
                      </a:cu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3" name="Freeform: Shape 72">
                        <a:extLst>
                          <a:ext uri="{FF2B5EF4-FFF2-40B4-BE49-F238E27FC236}">
                            <a16:creationId xmlns:a16="http://schemas.microsoft.com/office/drawing/2014/main" id="{B6AC1AFA-95F6-4B21-B654-46094F515BEB}"/>
                          </a:ext>
                        </a:extLst>
                      </p:cNvPr>
                      <p:cNvSpPr>
                        <a:spLocks/>
                      </p:cNvSpPr>
                      <p:nvPr/>
                    </p:nvSpPr>
                    <p:spPr bwMode="auto">
                      <a:xfrm>
                        <a:off x="7038400" y="1934669"/>
                        <a:ext cx="597601" cy="646122"/>
                      </a:xfrm>
                      <a:custGeom>
                        <a:avLst/>
                        <a:gdLst>
                          <a:gd name="connsiteX0" fmla="*/ 497263 w 597601"/>
                          <a:gd name="connsiteY0" fmla="*/ 0 h 646122"/>
                          <a:gd name="connsiteX1" fmla="*/ 597601 w 597601"/>
                          <a:gd name="connsiteY1" fmla="*/ 57914 h 646122"/>
                          <a:gd name="connsiteX2" fmla="*/ 597601 w 597601"/>
                          <a:gd name="connsiteY2" fmla="*/ 450053 h 646122"/>
                          <a:gd name="connsiteX3" fmla="*/ 257904 w 597601"/>
                          <a:gd name="connsiteY3" fmla="*/ 646122 h 646122"/>
                          <a:gd name="connsiteX4" fmla="*/ 0 w 597601"/>
                          <a:gd name="connsiteY4" fmla="*/ 497263 h 64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01" h="646122">
                            <a:moveTo>
                              <a:pt x="497263" y="0"/>
                            </a:moveTo>
                            <a:lnTo>
                              <a:pt x="597601" y="57914"/>
                            </a:lnTo>
                            <a:lnTo>
                              <a:pt x="597601" y="450053"/>
                            </a:lnTo>
                            <a:lnTo>
                              <a:pt x="257904" y="646122"/>
                            </a:lnTo>
                            <a:lnTo>
                              <a:pt x="0" y="497263"/>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69" name="Graphic 68">
                      <a:extLst>
                        <a:ext uri="{FF2B5EF4-FFF2-40B4-BE49-F238E27FC236}">
                          <a16:creationId xmlns:a16="http://schemas.microsoft.com/office/drawing/2014/main" id="{553A0189-1ACA-4947-96A9-B3293CA069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190" y="1998377"/>
                      <a:ext cx="414226" cy="380551"/>
                    </a:xfrm>
                    <a:prstGeom prst="rect">
                      <a:avLst/>
                    </a:prstGeom>
                  </p:spPr>
                </p:pic>
              </p:grpSp>
            </p:grpSp>
            <p:grpSp>
              <p:nvGrpSpPr>
                <p:cNvPr id="4" name="Group 3">
                  <a:extLst>
                    <a:ext uri="{FF2B5EF4-FFF2-40B4-BE49-F238E27FC236}">
                      <a16:creationId xmlns:a16="http://schemas.microsoft.com/office/drawing/2014/main" id="{0D6938C9-AE5A-4C2F-A0E4-ABD350759CF4}"/>
                    </a:ext>
                  </a:extLst>
                </p:cNvPr>
                <p:cNvGrpSpPr/>
                <p:nvPr/>
              </p:nvGrpSpPr>
              <p:grpSpPr>
                <a:xfrm>
                  <a:off x="5657939" y="1231106"/>
                  <a:ext cx="872945" cy="745266"/>
                  <a:chOff x="5657939" y="1231106"/>
                  <a:chExt cx="872945" cy="745266"/>
                </a:xfrm>
              </p:grpSpPr>
              <p:sp>
                <p:nvSpPr>
                  <p:cNvPr id="65" name="TextBox 64">
                    <a:extLst>
                      <a:ext uri="{FF2B5EF4-FFF2-40B4-BE49-F238E27FC236}">
                        <a16:creationId xmlns:a16="http://schemas.microsoft.com/office/drawing/2014/main" id="{8686B711-E492-4725-B97A-159F7AA5AB59}"/>
                      </a:ext>
                    </a:extLst>
                  </p:cNvPr>
                  <p:cNvSpPr txBox="1"/>
                  <p:nvPr/>
                </p:nvSpPr>
                <p:spPr>
                  <a:xfrm>
                    <a:off x="5657939" y="1779020"/>
                    <a:ext cx="872945" cy="197352"/>
                  </a:xfrm>
                  <a:prstGeom prst="rect">
                    <a:avLst/>
                  </a:prstGeom>
                  <a:noFill/>
                </p:spPr>
                <p:txBody>
                  <a:bodyPr wrap="none" lIns="182832" tIns="0" rIns="182832" bIns="0" rtlCol="0" anchor="ctr">
                    <a:spAutoFit/>
                  </a:bodyPr>
                  <a:lstStyle/>
                  <a:p>
                    <a:pPr algn="ctr">
                      <a:defRPr/>
                    </a:pPr>
                    <a:r>
                      <a:rPr lang="en-US" sz="1200" dirty="0">
                        <a:solidFill>
                          <a:schemeClr val="accent2"/>
                        </a:solidFill>
                        <a:latin typeface="Metropolis"/>
                      </a:rPr>
                      <a:t>Services</a:t>
                    </a:r>
                  </a:p>
                </p:txBody>
              </p:sp>
              <p:grpSp>
                <p:nvGrpSpPr>
                  <p:cNvPr id="74" name="Group 73">
                    <a:extLst>
                      <a:ext uri="{FF2B5EF4-FFF2-40B4-BE49-F238E27FC236}">
                        <a16:creationId xmlns:a16="http://schemas.microsoft.com/office/drawing/2014/main" id="{936AD181-6DB1-481E-8454-F5D167D4EDC2}"/>
                      </a:ext>
                    </a:extLst>
                  </p:cNvPr>
                  <p:cNvGrpSpPr/>
                  <p:nvPr/>
                </p:nvGrpSpPr>
                <p:grpSpPr>
                  <a:xfrm>
                    <a:off x="5864119" y="1231106"/>
                    <a:ext cx="460586" cy="531688"/>
                    <a:chOff x="8480055" y="1796514"/>
                    <a:chExt cx="679395" cy="784277"/>
                  </a:xfrm>
                </p:grpSpPr>
                <p:grpSp>
                  <p:nvGrpSpPr>
                    <p:cNvPr id="75" name="Group 74">
                      <a:extLst>
                        <a:ext uri="{FF2B5EF4-FFF2-40B4-BE49-F238E27FC236}">
                          <a16:creationId xmlns:a16="http://schemas.microsoft.com/office/drawing/2014/main" id="{9B946111-6CD0-4B8A-B213-B97946B8727D}"/>
                        </a:ext>
                      </a:extLst>
                    </p:cNvPr>
                    <p:cNvGrpSpPr/>
                    <p:nvPr/>
                  </p:nvGrpSpPr>
                  <p:grpSpPr>
                    <a:xfrm>
                      <a:off x="8480055" y="1796514"/>
                      <a:ext cx="679395" cy="784277"/>
                      <a:chOff x="6956606" y="1796514"/>
                      <a:chExt cx="679395" cy="784277"/>
                    </a:xfrm>
                  </p:grpSpPr>
                  <p:sp>
                    <p:nvSpPr>
                      <p:cNvPr id="81" name="Freeform 9">
                        <a:extLst>
                          <a:ext uri="{FF2B5EF4-FFF2-40B4-BE49-F238E27FC236}">
                            <a16:creationId xmlns:a16="http://schemas.microsoft.com/office/drawing/2014/main" id="{ABCD629A-E942-47AD-8F90-461BB13FFA28}"/>
                          </a:ext>
                        </a:extLst>
                      </p:cNvPr>
                      <p:cNvSpPr>
                        <a:spLocks/>
                      </p:cNvSpPr>
                      <p:nvPr/>
                    </p:nvSpPr>
                    <p:spPr bwMode="auto">
                      <a:xfrm>
                        <a:off x="6956606" y="1796514"/>
                        <a:ext cx="679394" cy="784277"/>
                      </a:xfrm>
                      <a:custGeom>
                        <a:avLst/>
                        <a:gdLst>
                          <a:gd name="T0" fmla="*/ 2332 w 2332"/>
                          <a:gd name="T1" fmla="*/ 673 h 2692"/>
                          <a:gd name="T2" fmla="*/ 1166 w 2332"/>
                          <a:gd name="T3" fmla="*/ 0 h 2692"/>
                          <a:gd name="T4" fmla="*/ 0 w 2332"/>
                          <a:gd name="T5" fmla="*/ 673 h 2692"/>
                          <a:gd name="T6" fmla="*/ 0 w 2332"/>
                          <a:gd name="T7" fmla="*/ 2019 h 2692"/>
                          <a:gd name="T8" fmla="*/ 1166 w 2332"/>
                          <a:gd name="T9" fmla="*/ 2692 h 2692"/>
                          <a:gd name="T10" fmla="*/ 2332 w 2332"/>
                          <a:gd name="T11" fmla="*/ 2019 h 2692"/>
                          <a:gd name="T12" fmla="*/ 2332 w 2332"/>
                          <a:gd name="T13" fmla="*/ 673 h 2692"/>
                        </a:gdLst>
                        <a:ahLst/>
                        <a:cxnLst>
                          <a:cxn ang="0">
                            <a:pos x="T0" y="T1"/>
                          </a:cxn>
                          <a:cxn ang="0">
                            <a:pos x="T2" y="T3"/>
                          </a:cxn>
                          <a:cxn ang="0">
                            <a:pos x="T4" y="T5"/>
                          </a:cxn>
                          <a:cxn ang="0">
                            <a:pos x="T6" y="T7"/>
                          </a:cxn>
                          <a:cxn ang="0">
                            <a:pos x="T8" y="T9"/>
                          </a:cxn>
                          <a:cxn ang="0">
                            <a:pos x="T10" y="T11"/>
                          </a:cxn>
                          <a:cxn ang="0">
                            <a:pos x="T12" y="T13"/>
                          </a:cxn>
                        </a:cxnLst>
                        <a:rect l="0" t="0" r="r" b="b"/>
                        <a:pathLst>
                          <a:path w="2332" h="2692">
                            <a:moveTo>
                              <a:pt x="2332" y="673"/>
                            </a:moveTo>
                            <a:lnTo>
                              <a:pt x="1166" y="0"/>
                            </a:lnTo>
                            <a:lnTo>
                              <a:pt x="0" y="673"/>
                            </a:lnTo>
                            <a:lnTo>
                              <a:pt x="0" y="2019"/>
                            </a:lnTo>
                            <a:lnTo>
                              <a:pt x="1166" y="2692"/>
                            </a:lnTo>
                            <a:lnTo>
                              <a:pt x="2332" y="2019"/>
                            </a:lnTo>
                            <a:lnTo>
                              <a:pt x="2332" y="673"/>
                            </a:lnTo>
                            <a:close/>
                          </a:path>
                        </a:pathLst>
                      </a:cu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6" name="Freeform: Shape 85">
                        <a:extLst>
                          <a:ext uri="{FF2B5EF4-FFF2-40B4-BE49-F238E27FC236}">
                            <a16:creationId xmlns:a16="http://schemas.microsoft.com/office/drawing/2014/main" id="{3BD06C47-57C9-4A8A-9B83-320615F5E236}"/>
                          </a:ext>
                        </a:extLst>
                      </p:cNvPr>
                      <p:cNvSpPr>
                        <a:spLocks/>
                      </p:cNvSpPr>
                      <p:nvPr/>
                    </p:nvSpPr>
                    <p:spPr bwMode="auto">
                      <a:xfrm>
                        <a:off x="7038400" y="1934669"/>
                        <a:ext cx="597601" cy="646122"/>
                      </a:xfrm>
                      <a:custGeom>
                        <a:avLst/>
                        <a:gdLst>
                          <a:gd name="connsiteX0" fmla="*/ 497263 w 597601"/>
                          <a:gd name="connsiteY0" fmla="*/ 0 h 646122"/>
                          <a:gd name="connsiteX1" fmla="*/ 597601 w 597601"/>
                          <a:gd name="connsiteY1" fmla="*/ 57914 h 646122"/>
                          <a:gd name="connsiteX2" fmla="*/ 597601 w 597601"/>
                          <a:gd name="connsiteY2" fmla="*/ 450053 h 646122"/>
                          <a:gd name="connsiteX3" fmla="*/ 257904 w 597601"/>
                          <a:gd name="connsiteY3" fmla="*/ 646122 h 646122"/>
                          <a:gd name="connsiteX4" fmla="*/ 0 w 597601"/>
                          <a:gd name="connsiteY4" fmla="*/ 497263 h 64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01" h="646122">
                            <a:moveTo>
                              <a:pt x="497263" y="0"/>
                            </a:moveTo>
                            <a:lnTo>
                              <a:pt x="597601" y="57914"/>
                            </a:lnTo>
                            <a:lnTo>
                              <a:pt x="597601" y="450053"/>
                            </a:lnTo>
                            <a:lnTo>
                              <a:pt x="257904" y="646122"/>
                            </a:lnTo>
                            <a:lnTo>
                              <a:pt x="0" y="497263"/>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79" name="Graphic 78">
                      <a:extLst>
                        <a:ext uri="{FF2B5EF4-FFF2-40B4-BE49-F238E27FC236}">
                          <a16:creationId xmlns:a16="http://schemas.microsoft.com/office/drawing/2014/main" id="{928B9754-0144-4413-9486-582D995084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14345" y="1983245"/>
                      <a:ext cx="410815" cy="410815"/>
                    </a:xfrm>
                    <a:prstGeom prst="rect">
                      <a:avLst/>
                    </a:prstGeom>
                  </p:spPr>
                </p:pic>
              </p:grpSp>
            </p:grpSp>
            <p:grpSp>
              <p:nvGrpSpPr>
                <p:cNvPr id="2" name="Group 1">
                  <a:extLst>
                    <a:ext uri="{FF2B5EF4-FFF2-40B4-BE49-F238E27FC236}">
                      <a16:creationId xmlns:a16="http://schemas.microsoft.com/office/drawing/2014/main" id="{EA00D522-014F-40B4-9A09-EEF604437634}"/>
                    </a:ext>
                  </a:extLst>
                </p:cNvPr>
                <p:cNvGrpSpPr/>
                <p:nvPr/>
              </p:nvGrpSpPr>
              <p:grpSpPr>
                <a:xfrm>
                  <a:off x="7639830" y="1231106"/>
                  <a:ext cx="654948" cy="745266"/>
                  <a:chOff x="7639830" y="1231106"/>
                  <a:chExt cx="654948" cy="745266"/>
                </a:xfrm>
              </p:grpSpPr>
              <p:sp>
                <p:nvSpPr>
                  <p:cNvPr id="58" name="TextBox 57">
                    <a:extLst>
                      <a:ext uri="{FF2B5EF4-FFF2-40B4-BE49-F238E27FC236}">
                        <a16:creationId xmlns:a16="http://schemas.microsoft.com/office/drawing/2014/main" id="{EB5CB31D-02C5-41FA-9FD2-9D8D651131EE}"/>
                      </a:ext>
                    </a:extLst>
                  </p:cNvPr>
                  <p:cNvSpPr txBox="1"/>
                  <p:nvPr/>
                </p:nvSpPr>
                <p:spPr>
                  <a:xfrm>
                    <a:off x="7639830" y="1779020"/>
                    <a:ext cx="654948" cy="197352"/>
                  </a:xfrm>
                  <a:prstGeom prst="rect">
                    <a:avLst/>
                  </a:prstGeom>
                  <a:noFill/>
                </p:spPr>
                <p:txBody>
                  <a:bodyPr wrap="none" lIns="182832" tIns="0" rIns="182832" bIns="0" rtlCol="0" anchor="ctr">
                    <a:spAutoFit/>
                  </a:bodyPr>
                  <a:lstStyle/>
                  <a:p>
                    <a:pPr algn="ctr">
                      <a:defRPr/>
                    </a:pPr>
                    <a:r>
                      <a:rPr lang="en-US" sz="1200" dirty="0">
                        <a:solidFill>
                          <a:schemeClr val="accent2"/>
                        </a:solidFill>
                        <a:latin typeface="Metropolis"/>
                      </a:rPr>
                      <a:t>Data</a:t>
                    </a:r>
                  </a:p>
                </p:txBody>
              </p:sp>
              <p:grpSp>
                <p:nvGrpSpPr>
                  <p:cNvPr id="87" name="Group 86">
                    <a:extLst>
                      <a:ext uri="{FF2B5EF4-FFF2-40B4-BE49-F238E27FC236}">
                        <a16:creationId xmlns:a16="http://schemas.microsoft.com/office/drawing/2014/main" id="{846BE812-3FDD-404B-9E30-FE8458AA382C}"/>
                      </a:ext>
                    </a:extLst>
                  </p:cNvPr>
                  <p:cNvGrpSpPr/>
                  <p:nvPr/>
                </p:nvGrpSpPr>
                <p:grpSpPr>
                  <a:xfrm>
                    <a:off x="7737011" y="1231106"/>
                    <a:ext cx="460586" cy="531688"/>
                    <a:chOff x="9949764" y="1796514"/>
                    <a:chExt cx="679395" cy="784277"/>
                  </a:xfrm>
                </p:grpSpPr>
                <p:grpSp>
                  <p:nvGrpSpPr>
                    <p:cNvPr id="88" name="Group 87">
                      <a:extLst>
                        <a:ext uri="{FF2B5EF4-FFF2-40B4-BE49-F238E27FC236}">
                          <a16:creationId xmlns:a16="http://schemas.microsoft.com/office/drawing/2014/main" id="{D14E7305-09A1-4103-8981-470E0EA97FDC}"/>
                        </a:ext>
                      </a:extLst>
                    </p:cNvPr>
                    <p:cNvGrpSpPr/>
                    <p:nvPr/>
                  </p:nvGrpSpPr>
                  <p:grpSpPr>
                    <a:xfrm>
                      <a:off x="9949764" y="1796514"/>
                      <a:ext cx="679395" cy="784277"/>
                      <a:chOff x="6956606" y="1796514"/>
                      <a:chExt cx="679395" cy="784277"/>
                    </a:xfrm>
                  </p:grpSpPr>
                  <p:sp>
                    <p:nvSpPr>
                      <p:cNvPr id="90" name="Freeform 9">
                        <a:extLst>
                          <a:ext uri="{FF2B5EF4-FFF2-40B4-BE49-F238E27FC236}">
                            <a16:creationId xmlns:a16="http://schemas.microsoft.com/office/drawing/2014/main" id="{EDC27909-4C89-42AD-B277-9744173D776D}"/>
                          </a:ext>
                        </a:extLst>
                      </p:cNvPr>
                      <p:cNvSpPr>
                        <a:spLocks/>
                      </p:cNvSpPr>
                      <p:nvPr/>
                    </p:nvSpPr>
                    <p:spPr bwMode="auto">
                      <a:xfrm>
                        <a:off x="6956606" y="1796514"/>
                        <a:ext cx="679394" cy="784277"/>
                      </a:xfrm>
                      <a:custGeom>
                        <a:avLst/>
                        <a:gdLst>
                          <a:gd name="T0" fmla="*/ 2332 w 2332"/>
                          <a:gd name="T1" fmla="*/ 673 h 2692"/>
                          <a:gd name="T2" fmla="*/ 1166 w 2332"/>
                          <a:gd name="T3" fmla="*/ 0 h 2692"/>
                          <a:gd name="T4" fmla="*/ 0 w 2332"/>
                          <a:gd name="T5" fmla="*/ 673 h 2692"/>
                          <a:gd name="T6" fmla="*/ 0 w 2332"/>
                          <a:gd name="T7" fmla="*/ 2019 h 2692"/>
                          <a:gd name="T8" fmla="*/ 1166 w 2332"/>
                          <a:gd name="T9" fmla="*/ 2692 h 2692"/>
                          <a:gd name="T10" fmla="*/ 2332 w 2332"/>
                          <a:gd name="T11" fmla="*/ 2019 h 2692"/>
                          <a:gd name="T12" fmla="*/ 2332 w 2332"/>
                          <a:gd name="T13" fmla="*/ 673 h 2692"/>
                        </a:gdLst>
                        <a:ahLst/>
                        <a:cxnLst>
                          <a:cxn ang="0">
                            <a:pos x="T0" y="T1"/>
                          </a:cxn>
                          <a:cxn ang="0">
                            <a:pos x="T2" y="T3"/>
                          </a:cxn>
                          <a:cxn ang="0">
                            <a:pos x="T4" y="T5"/>
                          </a:cxn>
                          <a:cxn ang="0">
                            <a:pos x="T6" y="T7"/>
                          </a:cxn>
                          <a:cxn ang="0">
                            <a:pos x="T8" y="T9"/>
                          </a:cxn>
                          <a:cxn ang="0">
                            <a:pos x="T10" y="T11"/>
                          </a:cxn>
                          <a:cxn ang="0">
                            <a:pos x="T12" y="T13"/>
                          </a:cxn>
                        </a:cxnLst>
                        <a:rect l="0" t="0" r="r" b="b"/>
                        <a:pathLst>
                          <a:path w="2332" h="2692">
                            <a:moveTo>
                              <a:pt x="2332" y="673"/>
                            </a:moveTo>
                            <a:lnTo>
                              <a:pt x="1166" y="0"/>
                            </a:lnTo>
                            <a:lnTo>
                              <a:pt x="0" y="673"/>
                            </a:lnTo>
                            <a:lnTo>
                              <a:pt x="0" y="2019"/>
                            </a:lnTo>
                            <a:lnTo>
                              <a:pt x="1166" y="2692"/>
                            </a:lnTo>
                            <a:lnTo>
                              <a:pt x="2332" y="2019"/>
                            </a:lnTo>
                            <a:lnTo>
                              <a:pt x="2332" y="673"/>
                            </a:lnTo>
                            <a:close/>
                          </a:path>
                        </a:pathLst>
                      </a:cu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1" name="Freeform: Shape 90">
                        <a:extLst>
                          <a:ext uri="{FF2B5EF4-FFF2-40B4-BE49-F238E27FC236}">
                            <a16:creationId xmlns:a16="http://schemas.microsoft.com/office/drawing/2014/main" id="{3D32B93B-04F7-454A-80E4-00EDD02009D1}"/>
                          </a:ext>
                        </a:extLst>
                      </p:cNvPr>
                      <p:cNvSpPr>
                        <a:spLocks/>
                      </p:cNvSpPr>
                      <p:nvPr/>
                    </p:nvSpPr>
                    <p:spPr bwMode="auto">
                      <a:xfrm>
                        <a:off x="7038400" y="1934669"/>
                        <a:ext cx="597601" cy="646122"/>
                      </a:xfrm>
                      <a:custGeom>
                        <a:avLst/>
                        <a:gdLst>
                          <a:gd name="connsiteX0" fmla="*/ 497263 w 597601"/>
                          <a:gd name="connsiteY0" fmla="*/ 0 h 646122"/>
                          <a:gd name="connsiteX1" fmla="*/ 597601 w 597601"/>
                          <a:gd name="connsiteY1" fmla="*/ 57914 h 646122"/>
                          <a:gd name="connsiteX2" fmla="*/ 597601 w 597601"/>
                          <a:gd name="connsiteY2" fmla="*/ 450053 h 646122"/>
                          <a:gd name="connsiteX3" fmla="*/ 257904 w 597601"/>
                          <a:gd name="connsiteY3" fmla="*/ 646122 h 646122"/>
                          <a:gd name="connsiteX4" fmla="*/ 0 w 597601"/>
                          <a:gd name="connsiteY4" fmla="*/ 497263 h 64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01" h="646122">
                            <a:moveTo>
                              <a:pt x="497263" y="0"/>
                            </a:moveTo>
                            <a:lnTo>
                              <a:pt x="597601" y="57914"/>
                            </a:lnTo>
                            <a:lnTo>
                              <a:pt x="597601" y="450053"/>
                            </a:lnTo>
                            <a:lnTo>
                              <a:pt x="257904" y="646122"/>
                            </a:lnTo>
                            <a:lnTo>
                              <a:pt x="0" y="497263"/>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89" name="Graphic 88">
                      <a:extLst>
                        <a:ext uri="{FF2B5EF4-FFF2-40B4-BE49-F238E27FC236}">
                          <a16:creationId xmlns:a16="http://schemas.microsoft.com/office/drawing/2014/main" id="{18590FB3-E8F4-4E0C-80FC-7A6184ABC3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09386" y="1977017"/>
                      <a:ext cx="360153" cy="423272"/>
                    </a:xfrm>
                    <a:prstGeom prst="rect">
                      <a:avLst/>
                    </a:prstGeom>
                  </p:spPr>
                </p:pic>
              </p:grpSp>
            </p:grpSp>
          </p:grpSp>
        </p:grpSp>
      </p:grpSp>
      <p:sp>
        <p:nvSpPr>
          <p:cNvPr id="63" name="Subtitle 28">
            <a:extLst>
              <a:ext uri="{FF2B5EF4-FFF2-40B4-BE49-F238E27FC236}">
                <a16:creationId xmlns:a16="http://schemas.microsoft.com/office/drawing/2014/main" id="{F3ED5133-7E7A-BC4B-83C6-A1D4B1B68FD5}"/>
              </a:ext>
            </a:extLst>
          </p:cNvPr>
          <p:cNvSpPr txBox="1">
            <a:spLocks/>
          </p:cNvSpPr>
          <p:nvPr/>
        </p:nvSpPr>
        <p:spPr>
          <a:xfrm>
            <a:off x="614497" y="5884240"/>
            <a:ext cx="10959832" cy="247678"/>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ctr"/>
            <a:r>
              <a:rPr lang="en-US" sz="1999" dirty="0">
                <a:solidFill>
                  <a:schemeClr val="accent4"/>
                </a:solidFill>
              </a:rPr>
              <a:t>Integrations and new capabilities</a:t>
            </a:r>
          </a:p>
        </p:txBody>
      </p:sp>
      <p:pic>
        <p:nvPicPr>
          <p:cNvPr id="11" name="Picture 10">
            <a:extLst>
              <a:ext uri="{FF2B5EF4-FFF2-40B4-BE49-F238E27FC236}">
                <a16:creationId xmlns:a16="http://schemas.microsoft.com/office/drawing/2014/main" id="{398879EC-FA8E-C247-9971-7579725DF29E}"/>
              </a:ext>
            </a:extLst>
          </p:cNvPr>
          <p:cNvPicPr>
            <a:picLocks noChangeAspect="1"/>
          </p:cNvPicPr>
          <p:nvPr/>
        </p:nvPicPr>
        <p:blipFill>
          <a:blip r:embed="rId16"/>
          <a:stretch>
            <a:fillRect/>
          </a:stretch>
        </p:blipFill>
        <p:spPr>
          <a:xfrm>
            <a:off x="7019687" y="4624562"/>
            <a:ext cx="393268" cy="232028"/>
          </a:xfrm>
          <a:prstGeom prst="rect">
            <a:avLst/>
          </a:prstGeom>
        </p:spPr>
      </p:pic>
      <p:sp>
        <p:nvSpPr>
          <p:cNvPr id="61" name="Oval 60">
            <a:extLst>
              <a:ext uri="{FF2B5EF4-FFF2-40B4-BE49-F238E27FC236}">
                <a16:creationId xmlns:a16="http://schemas.microsoft.com/office/drawing/2014/main" id="{C44C2829-E298-9949-9A57-BCC05A0F4115}"/>
              </a:ext>
            </a:extLst>
          </p:cNvPr>
          <p:cNvSpPr/>
          <p:nvPr/>
        </p:nvSpPr>
        <p:spPr>
          <a:xfrm>
            <a:off x="6638166" y="4029851"/>
            <a:ext cx="619411" cy="575672"/>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pic>
        <p:nvPicPr>
          <p:cNvPr id="62" name="Graphic 61">
            <a:extLst>
              <a:ext uri="{FF2B5EF4-FFF2-40B4-BE49-F238E27FC236}">
                <a16:creationId xmlns:a16="http://schemas.microsoft.com/office/drawing/2014/main" id="{49882EEA-7896-E941-8FD7-386C45692A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72390" y="4127964"/>
            <a:ext cx="361248" cy="361250"/>
          </a:xfrm>
          <a:prstGeom prst="rect">
            <a:avLst/>
          </a:prstGeom>
        </p:spPr>
      </p:pic>
    </p:spTree>
    <p:extLst>
      <p:ext uri="{BB962C8B-B14F-4D97-AF65-F5344CB8AC3E}">
        <p14:creationId xmlns:p14="http://schemas.microsoft.com/office/powerpoint/2010/main" val="142444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1D800F6D-7C6D-6A4C-AFEF-43BF7F32DADA}"/>
              </a:ext>
            </a:extLst>
          </p:cNvPr>
          <p:cNvSpPr>
            <a:spLocks noGrp="1"/>
          </p:cNvSpPr>
          <p:nvPr>
            <p:ph type="subTitle" idx="10"/>
          </p:nvPr>
        </p:nvSpPr>
        <p:spPr/>
        <p:txBody>
          <a:bodyPr/>
          <a:lstStyle/>
          <a:p>
            <a:pPr algn="ctr"/>
            <a:r>
              <a:rPr lang="en-US" dirty="0"/>
              <a:t>Across Users, Services, and Data</a:t>
            </a:r>
          </a:p>
        </p:txBody>
      </p:sp>
      <p:sp>
        <p:nvSpPr>
          <p:cNvPr id="4" name="Title 3">
            <a:extLst>
              <a:ext uri="{FF2B5EF4-FFF2-40B4-BE49-F238E27FC236}">
                <a16:creationId xmlns:a16="http://schemas.microsoft.com/office/drawing/2014/main" id="{8B6FA910-42A0-FB47-A14F-D8E7759166AD}"/>
              </a:ext>
            </a:extLst>
          </p:cNvPr>
          <p:cNvSpPr>
            <a:spLocks noGrp="1"/>
          </p:cNvSpPr>
          <p:nvPr>
            <p:ph type="title"/>
          </p:nvPr>
        </p:nvSpPr>
        <p:spPr/>
        <p:txBody>
          <a:bodyPr/>
          <a:lstStyle/>
          <a:p>
            <a:pPr algn="ctr"/>
            <a:r>
              <a:rPr lang="en-US" dirty="0" err="1"/>
              <a:t>Tanzu</a:t>
            </a:r>
            <a:r>
              <a:rPr lang="en-US" dirty="0"/>
              <a:t> Service Mesh Use Cases</a:t>
            </a:r>
          </a:p>
        </p:txBody>
      </p:sp>
      <p:grpSp>
        <p:nvGrpSpPr>
          <p:cNvPr id="41" name="Group 40">
            <a:extLst>
              <a:ext uri="{FF2B5EF4-FFF2-40B4-BE49-F238E27FC236}">
                <a16:creationId xmlns:a16="http://schemas.microsoft.com/office/drawing/2014/main" id="{EA21BF46-21F1-4458-A5C4-A5B5FBDA92B0}"/>
              </a:ext>
            </a:extLst>
          </p:cNvPr>
          <p:cNvGrpSpPr/>
          <p:nvPr/>
        </p:nvGrpSpPr>
        <p:grpSpPr>
          <a:xfrm>
            <a:off x="3589280" y="1430278"/>
            <a:ext cx="2384770" cy="4625628"/>
            <a:chOff x="3588626" y="1429756"/>
            <a:chExt cx="2385391" cy="4626833"/>
          </a:xfrm>
        </p:grpSpPr>
        <p:sp>
          <p:nvSpPr>
            <p:cNvPr id="137" name="TextBox 136">
              <a:extLst>
                <a:ext uri="{FF2B5EF4-FFF2-40B4-BE49-F238E27FC236}">
                  <a16:creationId xmlns:a16="http://schemas.microsoft.com/office/drawing/2014/main" id="{41997E61-0227-C14F-8B98-1CD272117E04}"/>
                </a:ext>
              </a:extLst>
            </p:cNvPr>
            <p:cNvSpPr txBox="1"/>
            <p:nvPr/>
          </p:nvSpPr>
          <p:spPr>
            <a:xfrm>
              <a:off x="3944586" y="1429756"/>
              <a:ext cx="1673471" cy="215444"/>
            </a:xfrm>
            <a:prstGeom prst="rect">
              <a:avLst/>
            </a:prstGeom>
          </p:spPr>
          <p:txBody>
            <a:bodyPr wrap="none" lIns="0" tIns="0" rIns="0" bIns="0" rtlCol="0" anchor="ctr">
              <a:spAutoFit/>
            </a:bodyPr>
            <a:lstStyle/>
            <a:p>
              <a:pPr algn="ctr">
                <a:spcAft>
                  <a:spcPts val="600"/>
                </a:spcAft>
                <a:defRPr/>
              </a:pPr>
              <a:r>
                <a:rPr lang="en-US" sz="1400" spc="100" dirty="0">
                  <a:solidFill>
                    <a:schemeClr val="accent4"/>
                  </a:solidFill>
                  <a:latin typeface="Metropolis"/>
                </a:rPr>
                <a:t>Business Continuity</a:t>
              </a:r>
            </a:p>
          </p:txBody>
        </p:sp>
        <p:grpSp>
          <p:nvGrpSpPr>
            <p:cNvPr id="35" name="Group 34">
              <a:extLst>
                <a:ext uri="{FF2B5EF4-FFF2-40B4-BE49-F238E27FC236}">
                  <a16:creationId xmlns:a16="http://schemas.microsoft.com/office/drawing/2014/main" id="{E5C536C2-CD34-4340-ADE9-CEDF76F17CD5}"/>
                </a:ext>
              </a:extLst>
            </p:cNvPr>
            <p:cNvGrpSpPr/>
            <p:nvPr/>
          </p:nvGrpSpPr>
          <p:grpSpPr>
            <a:xfrm>
              <a:off x="3588626" y="1717719"/>
              <a:ext cx="2385391" cy="2057400"/>
              <a:chOff x="3559818" y="1717719"/>
              <a:chExt cx="2385391" cy="2057400"/>
            </a:xfrm>
          </p:grpSpPr>
          <p:grpSp>
            <p:nvGrpSpPr>
              <p:cNvPr id="102" name="Group 101">
                <a:extLst>
                  <a:ext uri="{FF2B5EF4-FFF2-40B4-BE49-F238E27FC236}">
                    <a16:creationId xmlns:a16="http://schemas.microsoft.com/office/drawing/2014/main" id="{873FB4BC-9EE1-4DF1-91EC-83F880A33183}"/>
                  </a:ext>
                </a:extLst>
              </p:cNvPr>
              <p:cNvGrpSpPr/>
              <p:nvPr/>
            </p:nvGrpSpPr>
            <p:grpSpPr>
              <a:xfrm>
                <a:off x="3559818" y="1717719"/>
                <a:ext cx="2385391" cy="2057400"/>
                <a:chOff x="800161" y="1737952"/>
                <a:chExt cx="2385391" cy="2097347"/>
              </a:xfrm>
            </p:grpSpPr>
            <p:sp>
              <p:nvSpPr>
                <p:cNvPr id="103" name="Rectangle 102">
                  <a:extLst>
                    <a:ext uri="{FF2B5EF4-FFF2-40B4-BE49-F238E27FC236}">
                      <a16:creationId xmlns:a16="http://schemas.microsoft.com/office/drawing/2014/main" id="{B61524B2-D6D2-4BAA-9AE5-584B4E7A912F}"/>
                    </a:ext>
                  </a:extLst>
                </p:cNvPr>
                <p:cNvSpPr/>
                <p:nvPr/>
              </p:nvSpPr>
              <p:spPr>
                <a:xfrm>
                  <a:off x="800161" y="1737952"/>
                  <a:ext cx="2385391" cy="2097347"/>
                </a:xfrm>
                <a:prstGeom prst="rect">
                  <a:avLst/>
                </a:prstGeom>
                <a:solidFill>
                  <a:schemeClr val="accent4"/>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4" name="Freeform: Shape 103">
                  <a:extLst>
                    <a:ext uri="{FF2B5EF4-FFF2-40B4-BE49-F238E27FC236}">
                      <a16:creationId xmlns:a16="http://schemas.microsoft.com/office/drawing/2014/main" id="{467B6379-5785-4817-AD61-101D29DEB5A8}"/>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4">
                        <a:lumMod val="75000"/>
                        <a:alpha val="0"/>
                      </a:schemeClr>
                    </a:gs>
                    <a:gs pos="100000">
                      <a:schemeClr val="accent4">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6" name="TextBox 15">
                <a:extLst>
                  <a:ext uri="{FF2B5EF4-FFF2-40B4-BE49-F238E27FC236}">
                    <a16:creationId xmlns:a16="http://schemas.microsoft.com/office/drawing/2014/main" id="{55740E1B-5519-6F49-9CC8-FBACA779143D}"/>
                  </a:ext>
                </a:extLst>
              </p:cNvPr>
              <p:cNvSpPr txBox="1"/>
              <p:nvPr/>
            </p:nvSpPr>
            <p:spPr>
              <a:xfrm>
                <a:off x="3755930" y="3283760"/>
                <a:ext cx="1993167" cy="369332"/>
              </a:xfrm>
              <a:prstGeom prst="rect">
                <a:avLst/>
              </a:prstGeom>
            </p:spPr>
            <p:txBody>
              <a:bodyPr wrap="square" lIns="0" tIns="0" rIns="0" bIns="0" rtlCol="0" anchor="t">
                <a:spAutoFit/>
              </a:bodyPr>
              <a:lstStyle/>
              <a:p>
                <a:pPr algn="ctr">
                  <a:defRPr/>
                </a:pPr>
                <a:r>
                  <a:rPr lang="en-US" sz="1200" b="1" dirty="0">
                    <a:solidFill>
                      <a:schemeClr val="bg1"/>
                    </a:solidFill>
                    <a:latin typeface="Metropolis"/>
                  </a:rPr>
                  <a:t>High Availability</a:t>
                </a:r>
              </a:p>
              <a:p>
                <a:pPr algn="ctr">
                  <a:defRPr/>
                </a:pPr>
                <a:r>
                  <a:rPr lang="en-US" sz="1200" b="1" dirty="0">
                    <a:solidFill>
                      <a:schemeClr val="bg1"/>
                    </a:solidFill>
                    <a:latin typeface="Metropolis"/>
                  </a:rPr>
                  <a:t>and Failover</a:t>
                </a:r>
              </a:p>
            </p:txBody>
          </p:sp>
          <p:grpSp>
            <p:nvGrpSpPr>
              <p:cNvPr id="34" name="Group 33">
                <a:extLst>
                  <a:ext uri="{FF2B5EF4-FFF2-40B4-BE49-F238E27FC236}">
                    <a16:creationId xmlns:a16="http://schemas.microsoft.com/office/drawing/2014/main" id="{56D64E5C-1A2D-4D73-8CFB-4D01D6B41E29}"/>
                  </a:ext>
                </a:extLst>
              </p:cNvPr>
              <p:cNvGrpSpPr/>
              <p:nvPr/>
            </p:nvGrpSpPr>
            <p:grpSpPr>
              <a:xfrm>
                <a:off x="4007661" y="1943100"/>
                <a:ext cx="1494068" cy="968218"/>
                <a:chOff x="3900046" y="1975154"/>
                <a:chExt cx="1709298" cy="1107696"/>
              </a:xfrm>
            </p:grpSpPr>
            <p:sp>
              <p:nvSpPr>
                <p:cNvPr id="123" name="Hexagon 122">
                  <a:extLst>
                    <a:ext uri="{FF2B5EF4-FFF2-40B4-BE49-F238E27FC236}">
                      <a16:creationId xmlns:a16="http://schemas.microsoft.com/office/drawing/2014/main" id="{E6AEFA90-F242-7046-A55B-4C36E4E37144}"/>
                    </a:ext>
                  </a:extLst>
                </p:cNvPr>
                <p:cNvSpPr>
                  <a:spLocks noChangeAspect="1"/>
                </p:cNvSpPr>
                <p:nvPr/>
              </p:nvSpPr>
              <p:spPr>
                <a:xfrm>
                  <a:off x="4149489" y="26448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24" name="Hexagon 123">
                  <a:extLst>
                    <a:ext uri="{FF2B5EF4-FFF2-40B4-BE49-F238E27FC236}">
                      <a16:creationId xmlns:a16="http://schemas.microsoft.com/office/drawing/2014/main" id="{B9C6AAE1-A393-3B49-96A2-326C1F13D0F5}"/>
                    </a:ext>
                  </a:extLst>
                </p:cNvPr>
                <p:cNvSpPr>
                  <a:spLocks noChangeAspect="1"/>
                </p:cNvSpPr>
                <p:nvPr/>
              </p:nvSpPr>
              <p:spPr>
                <a:xfrm>
                  <a:off x="3994041" y="27333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25" name="Hexagon 124">
                  <a:extLst>
                    <a:ext uri="{FF2B5EF4-FFF2-40B4-BE49-F238E27FC236}">
                      <a16:creationId xmlns:a16="http://schemas.microsoft.com/office/drawing/2014/main" id="{88D1819B-0E79-5A43-9051-E511012A89CA}"/>
                    </a:ext>
                  </a:extLst>
                </p:cNvPr>
                <p:cNvSpPr>
                  <a:spLocks noChangeAspect="1"/>
                </p:cNvSpPr>
                <p:nvPr/>
              </p:nvSpPr>
              <p:spPr>
                <a:xfrm>
                  <a:off x="4153711" y="28142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30" name="Oval 129">
                  <a:extLst>
                    <a:ext uri="{FF2B5EF4-FFF2-40B4-BE49-F238E27FC236}">
                      <a16:creationId xmlns:a16="http://schemas.microsoft.com/office/drawing/2014/main" id="{000C4B86-ECA7-4449-9C8A-DEB81AD7401F}"/>
                    </a:ext>
                  </a:extLst>
                </p:cNvPr>
                <p:cNvSpPr/>
                <p:nvPr/>
              </p:nvSpPr>
              <p:spPr>
                <a:xfrm>
                  <a:off x="4567510" y="1975154"/>
                  <a:ext cx="370005" cy="367525"/>
                </a:xfrm>
                <a:prstGeom prst="ellipse">
                  <a:avLst/>
                </a:prstGeom>
                <a:ln w="190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cxnSp>
              <p:nvCxnSpPr>
                <p:cNvPr id="131" name="Straight Connector 130">
                  <a:extLst>
                    <a:ext uri="{FF2B5EF4-FFF2-40B4-BE49-F238E27FC236}">
                      <a16:creationId xmlns:a16="http://schemas.microsoft.com/office/drawing/2014/main" id="{3384255F-B95F-B947-9DCE-328D87B6C091}"/>
                    </a:ext>
                  </a:extLst>
                </p:cNvPr>
                <p:cNvCxnSpPr>
                  <a:cxnSpLocks/>
                  <a:stCxn id="130" idx="3"/>
                  <a:endCxn id="123" idx="5"/>
                </p:cNvCxnSpPr>
                <p:nvPr/>
              </p:nvCxnSpPr>
              <p:spPr bwMode="gray">
                <a:xfrm flipH="1">
                  <a:off x="4270388" y="2288856"/>
                  <a:ext cx="351308" cy="355992"/>
                </a:xfrm>
                <a:prstGeom prst="line">
                  <a:avLst/>
                </a:prstGeom>
                <a:ln w="190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CC5C16C-A92F-1443-B0DC-8AED81CE21B8}"/>
                    </a:ext>
                  </a:extLst>
                </p:cNvPr>
                <p:cNvCxnSpPr>
                  <a:cxnSpLocks/>
                  <a:stCxn id="130" idx="5"/>
                  <a:endCxn id="134" idx="4"/>
                </p:cNvCxnSpPr>
                <p:nvPr/>
              </p:nvCxnSpPr>
              <p:spPr bwMode="gray">
                <a:xfrm>
                  <a:off x="4883329" y="2288856"/>
                  <a:ext cx="441536" cy="355992"/>
                </a:xfrm>
                <a:prstGeom prst="line">
                  <a:avLst/>
                </a:prstGeom>
                <a:ln w="190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4" name="Hexagon 133">
                  <a:extLst>
                    <a:ext uri="{FF2B5EF4-FFF2-40B4-BE49-F238E27FC236}">
                      <a16:creationId xmlns:a16="http://schemas.microsoft.com/office/drawing/2014/main" id="{0192B894-1EB2-F044-B150-C53AC1FF8CDF}"/>
                    </a:ext>
                  </a:extLst>
                </p:cNvPr>
                <p:cNvSpPr>
                  <a:spLocks noChangeAspect="1"/>
                </p:cNvSpPr>
                <p:nvPr/>
              </p:nvSpPr>
              <p:spPr>
                <a:xfrm>
                  <a:off x="5290316" y="26448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35" name="Hexagon 134">
                  <a:extLst>
                    <a:ext uri="{FF2B5EF4-FFF2-40B4-BE49-F238E27FC236}">
                      <a16:creationId xmlns:a16="http://schemas.microsoft.com/office/drawing/2014/main" id="{0C408797-A949-D746-8943-6FDAD329A74C}"/>
                    </a:ext>
                  </a:extLst>
                </p:cNvPr>
                <p:cNvSpPr>
                  <a:spLocks noChangeAspect="1"/>
                </p:cNvSpPr>
                <p:nvPr/>
              </p:nvSpPr>
              <p:spPr>
                <a:xfrm>
                  <a:off x="5134868" y="27333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36" name="Hexagon 135">
                  <a:extLst>
                    <a:ext uri="{FF2B5EF4-FFF2-40B4-BE49-F238E27FC236}">
                      <a16:creationId xmlns:a16="http://schemas.microsoft.com/office/drawing/2014/main" id="{1788BABF-B24E-8B41-995B-517E39A9EA50}"/>
                    </a:ext>
                  </a:extLst>
                </p:cNvPr>
                <p:cNvSpPr>
                  <a:spLocks noChangeAspect="1"/>
                </p:cNvSpPr>
                <p:nvPr/>
              </p:nvSpPr>
              <p:spPr>
                <a:xfrm>
                  <a:off x="5294538" y="28142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39" name="Rectangle 138">
                  <a:extLst>
                    <a:ext uri="{FF2B5EF4-FFF2-40B4-BE49-F238E27FC236}">
                      <a16:creationId xmlns:a16="http://schemas.microsoft.com/office/drawing/2014/main" id="{8E79A840-5E4E-9F45-99F4-D04553C4EC68}"/>
                    </a:ext>
                  </a:extLst>
                </p:cNvPr>
                <p:cNvSpPr/>
                <p:nvPr/>
              </p:nvSpPr>
              <p:spPr>
                <a:xfrm>
                  <a:off x="3900046" y="2523118"/>
                  <a:ext cx="577464" cy="559732"/>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91392" numCol="1" spcCol="0" rtlCol="0" fromWordArt="0" anchor="b" anchorCtr="0" forceAA="0" compatLnSpc="1">
                  <a:prstTxWarp prst="textNoShape">
                    <a:avLst/>
                  </a:prstTxWarp>
                  <a:noAutofit/>
                </a:bodyPr>
                <a:lstStyle/>
                <a:p>
                  <a:pPr algn="ctr">
                    <a:spcAft>
                      <a:spcPts val="600"/>
                    </a:spcAft>
                    <a:defRPr/>
                  </a:pPr>
                  <a:endParaRPr lang="en-US" sz="1200" b="1" dirty="0">
                    <a:solidFill>
                      <a:srgbClr val="717074"/>
                    </a:solidFill>
                    <a:latin typeface="Metropolis"/>
                  </a:endParaRPr>
                </a:p>
              </p:txBody>
            </p:sp>
            <p:sp>
              <p:nvSpPr>
                <p:cNvPr id="140" name="Rectangle 139">
                  <a:extLst>
                    <a:ext uri="{FF2B5EF4-FFF2-40B4-BE49-F238E27FC236}">
                      <a16:creationId xmlns:a16="http://schemas.microsoft.com/office/drawing/2014/main" id="{384CED29-329D-8F41-9136-B041CD542E45}"/>
                    </a:ext>
                  </a:extLst>
                </p:cNvPr>
                <p:cNvSpPr/>
                <p:nvPr/>
              </p:nvSpPr>
              <p:spPr>
                <a:xfrm>
                  <a:off x="5031880" y="2520388"/>
                  <a:ext cx="577464" cy="559732"/>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91392" numCol="1" spcCol="0" rtlCol="0" fromWordArt="0" anchor="b" anchorCtr="0" forceAA="0" compatLnSpc="1">
                  <a:prstTxWarp prst="textNoShape">
                    <a:avLst/>
                  </a:prstTxWarp>
                  <a:noAutofit/>
                </a:bodyPr>
                <a:lstStyle/>
                <a:p>
                  <a:pPr algn="ctr">
                    <a:spcAft>
                      <a:spcPts val="600"/>
                    </a:spcAft>
                    <a:defRPr/>
                  </a:pPr>
                  <a:endParaRPr lang="en-US" sz="1200" b="1" dirty="0">
                    <a:solidFill>
                      <a:srgbClr val="717074"/>
                    </a:solidFill>
                    <a:latin typeface="Metropolis"/>
                  </a:endParaRPr>
                </a:p>
              </p:txBody>
            </p:sp>
          </p:grpSp>
        </p:grpSp>
        <p:grpSp>
          <p:nvGrpSpPr>
            <p:cNvPr id="25" name="Group 24">
              <a:extLst>
                <a:ext uri="{FF2B5EF4-FFF2-40B4-BE49-F238E27FC236}">
                  <a16:creationId xmlns:a16="http://schemas.microsoft.com/office/drawing/2014/main" id="{21770D85-47C2-4140-8467-3C257A8BA2AE}"/>
                </a:ext>
              </a:extLst>
            </p:cNvPr>
            <p:cNvGrpSpPr/>
            <p:nvPr/>
          </p:nvGrpSpPr>
          <p:grpSpPr>
            <a:xfrm>
              <a:off x="3588626" y="3999189"/>
              <a:ext cx="2385391" cy="2057400"/>
              <a:chOff x="3559819" y="4119839"/>
              <a:chExt cx="2385391" cy="2057400"/>
            </a:xfrm>
          </p:grpSpPr>
          <p:grpSp>
            <p:nvGrpSpPr>
              <p:cNvPr id="112" name="Group 111">
                <a:extLst>
                  <a:ext uri="{FF2B5EF4-FFF2-40B4-BE49-F238E27FC236}">
                    <a16:creationId xmlns:a16="http://schemas.microsoft.com/office/drawing/2014/main" id="{407A5C7C-5DDA-421D-A446-373F0C86A9A6}"/>
                  </a:ext>
                </a:extLst>
              </p:cNvPr>
              <p:cNvGrpSpPr/>
              <p:nvPr/>
            </p:nvGrpSpPr>
            <p:grpSpPr>
              <a:xfrm>
                <a:off x="3559819" y="4119839"/>
                <a:ext cx="2385391" cy="2057400"/>
                <a:chOff x="800161" y="1737952"/>
                <a:chExt cx="2385391" cy="2097347"/>
              </a:xfrm>
            </p:grpSpPr>
            <p:sp>
              <p:nvSpPr>
                <p:cNvPr id="114" name="Rectangle 113">
                  <a:extLst>
                    <a:ext uri="{FF2B5EF4-FFF2-40B4-BE49-F238E27FC236}">
                      <a16:creationId xmlns:a16="http://schemas.microsoft.com/office/drawing/2014/main" id="{03D9D199-3E07-40E4-934C-22736E82C2BA}"/>
                    </a:ext>
                  </a:extLst>
                </p:cNvPr>
                <p:cNvSpPr/>
                <p:nvPr/>
              </p:nvSpPr>
              <p:spPr>
                <a:xfrm>
                  <a:off x="800161" y="1737952"/>
                  <a:ext cx="2385391" cy="2097347"/>
                </a:xfrm>
                <a:prstGeom prst="rect">
                  <a:avLst/>
                </a:prstGeom>
                <a:solidFill>
                  <a:schemeClr val="accent4"/>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5" name="Freeform: Shape 114">
                  <a:extLst>
                    <a:ext uri="{FF2B5EF4-FFF2-40B4-BE49-F238E27FC236}">
                      <a16:creationId xmlns:a16="http://schemas.microsoft.com/office/drawing/2014/main" id="{31E336AA-078B-40C5-B35E-77E9C62371AA}"/>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4">
                        <a:lumMod val="75000"/>
                        <a:alpha val="0"/>
                      </a:schemeClr>
                    </a:gs>
                    <a:gs pos="100000">
                      <a:schemeClr val="accent4">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extBox 16">
                <a:extLst>
                  <a:ext uri="{FF2B5EF4-FFF2-40B4-BE49-F238E27FC236}">
                    <a16:creationId xmlns:a16="http://schemas.microsoft.com/office/drawing/2014/main" id="{BFFE9CA2-B9BB-D347-A8EE-04EDFD1DC642}"/>
                  </a:ext>
                </a:extLst>
              </p:cNvPr>
              <p:cNvSpPr txBox="1"/>
              <p:nvPr/>
            </p:nvSpPr>
            <p:spPr>
              <a:xfrm>
                <a:off x="3671624" y="5683546"/>
                <a:ext cx="2161779" cy="369332"/>
              </a:xfrm>
              <a:prstGeom prst="rect">
                <a:avLst/>
              </a:prstGeom>
            </p:spPr>
            <p:txBody>
              <a:bodyPr wrap="square" lIns="0" tIns="0" rIns="0" bIns="0" rtlCol="0" anchor="t">
                <a:spAutoFit/>
              </a:bodyPr>
              <a:lstStyle>
                <a:defPPr>
                  <a:defRPr lang="en-US"/>
                </a:defPPr>
                <a:lvl1pPr marR="0" lvl="0" indent="0" algn="ctr" fontAlgn="auto">
                  <a:lnSpc>
                    <a:spcPct val="100000"/>
                  </a:lnSpc>
                  <a:spcBef>
                    <a:spcPts val="0"/>
                  </a:spcBef>
                  <a:spcAft>
                    <a:spcPts val="600"/>
                  </a:spcAft>
                  <a:buClrTx/>
                  <a:buSzTx/>
                  <a:buFontTx/>
                  <a:buNone/>
                  <a:tabLst/>
                  <a:defRPr kumimoji="0" sz="1400" i="0" u="none" strike="noStrike" cap="none" spc="0" normalizeH="0" baseline="0">
                    <a:ln>
                      <a:noFill/>
                    </a:ln>
                    <a:effectLst/>
                    <a:uLnTx/>
                    <a:uFillTx/>
                  </a:defRPr>
                </a:lvl1pPr>
              </a:lstStyle>
              <a:p>
                <a:pPr>
                  <a:defRPr/>
                </a:pPr>
                <a:r>
                  <a:rPr lang="en-US" sz="1200" b="1" dirty="0">
                    <a:solidFill>
                      <a:schemeClr val="bg1"/>
                    </a:solidFill>
                    <a:latin typeface="Metropolis"/>
                  </a:rPr>
                  <a:t>App SLO Policies &amp; Intelligent Autoscaling</a:t>
                </a:r>
              </a:p>
            </p:txBody>
          </p:sp>
          <p:sp>
            <p:nvSpPr>
              <p:cNvPr id="151" name="Rectangle 150">
                <a:extLst>
                  <a:ext uri="{FF2B5EF4-FFF2-40B4-BE49-F238E27FC236}">
                    <a16:creationId xmlns:a16="http://schemas.microsoft.com/office/drawing/2014/main" id="{BE1DC157-1728-B343-9055-DB00CD771BEB}"/>
                  </a:ext>
                </a:extLst>
              </p:cNvPr>
              <p:cNvSpPr/>
              <p:nvPr/>
            </p:nvSpPr>
            <p:spPr>
              <a:xfrm>
                <a:off x="4109131" y="4451051"/>
                <a:ext cx="1246234" cy="1015710"/>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91392" numCol="1" spcCol="0" rtlCol="0" fromWordArt="0" anchor="b" anchorCtr="0" forceAA="0" compatLnSpc="1">
                <a:prstTxWarp prst="textNoShape">
                  <a:avLst/>
                </a:prstTxWarp>
                <a:noAutofit/>
              </a:bodyPr>
              <a:lstStyle/>
              <a:p>
                <a:pPr algn="ctr">
                  <a:spcAft>
                    <a:spcPts val="600"/>
                  </a:spcAft>
                  <a:defRPr/>
                </a:pPr>
                <a:endParaRPr lang="en-US" sz="1200" b="1" dirty="0">
                  <a:solidFill>
                    <a:srgbClr val="717074"/>
                  </a:solidFill>
                  <a:latin typeface="Metropolis"/>
                </a:endParaRPr>
              </a:p>
            </p:txBody>
          </p:sp>
          <p:sp>
            <p:nvSpPr>
              <p:cNvPr id="153" name="Hexagon 152">
                <a:extLst>
                  <a:ext uri="{FF2B5EF4-FFF2-40B4-BE49-F238E27FC236}">
                    <a16:creationId xmlns:a16="http://schemas.microsoft.com/office/drawing/2014/main" id="{8C447CBE-FFA8-D547-8C2D-3FB3A3BAAD8F}"/>
                  </a:ext>
                </a:extLst>
              </p:cNvPr>
              <p:cNvSpPr>
                <a:spLocks noChangeAspect="1"/>
              </p:cNvSpPr>
              <p:nvPr/>
            </p:nvSpPr>
            <p:spPr>
              <a:xfrm>
                <a:off x="4372959" y="4870340"/>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4" name="Hexagon 153">
                <a:extLst>
                  <a:ext uri="{FF2B5EF4-FFF2-40B4-BE49-F238E27FC236}">
                    <a16:creationId xmlns:a16="http://schemas.microsoft.com/office/drawing/2014/main" id="{B6D8F514-AC39-9F42-96AC-1C019356F0B0}"/>
                  </a:ext>
                </a:extLst>
              </p:cNvPr>
              <p:cNvSpPr>
                <a:spLocks noChangeAspect="1"/>
              </p:cNvSpPr>
              <p:nvPr/>
            </p:nvSpPr>
            <p:spPr>
              <a:xfrm>
                <a:off x="4577294" y="4991966"/>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7" name="Hexagon 156">
                <a:extLst>
                  <a:ext uri="{FF2B5EF4-FFF2-40B4-BE49-F238E27FC236}">
                    <a16:creationId xmlns:a16="http://schemas.microsoft.com/office/drawing/2014/main" id="{C7EFE37D-3B0C-D54B-B68B-120305C3EFAA}"/>
                  </a:ext>
                </a:extLst>
              </p:cNvPr>
              <p:cNvSpPr>
                <a:spLocks noChangeAspect="1"/>
              </p:cNvSpPr>
              <p:nvPr/>
            </p:nvSpPr>
            <p:spPr>
              <a:xfrm>
                <a:off x="4798470" y="4869125"/>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8" name="Hexagon 157">
                <a:extLst>
                  <a:ext uri="{FF2B5EF4-FFF2-40B4-BE49-F238E27FC236}">
                    <a16:creationId xmlns:a16="http://schemas.microsoft.com/office/drawing/2014/main" id="{9D12119B-3FF6-B744-BAED-4DA7D179CBEF}"/>
                  </a:ext>
                </a:extLst>
              </p:cNvPr>
              <p:cNvSpPr>
                <a:spLocks noChangeAspect="1"/>
              </p:cNvSpPr>
              <p:nvPr/>
            </p:nvSpPr>
            <p:spPr>
              <a:xfrm>
                <a:off x="4863613" y="4596170"/>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9" name="Hexagon 158">
                <a:extLst>
                  <a:ext uri="{FF2B5EF4-FFF2-40B4-BE49-F238E27FC236}">
                    <a16:creationId xmlns:a16="http://schemas.microsoft.com/office/drawing/2014/main" id="{6FAA1BF8-AFF5-C948-9024-5B5A12953E2F}"/>
                  </a:ext>
                </a:extLst>
              </p:cNvPr>
              <p:cNvSpPr>
                <a:spLocks noChangeAspect="1"/>
              </p:cNvSpPr>
              <p:nvPr/>
            </p:nvSpPr>
            <p:spPr>
              <a:xfrm>
                <a:off x="4869322" y="5130898"/>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5" name="Hexagon 154">
                <a:extLst>
                  <a:ext uri="{FF2B5EF4-FFF2-40B4-BE49-F238E27FC236}">
                    <a16:creationId xmlns:a16="http://schemas.microsoft.com/office/drawing/2014/main" id="{C1C99AEC-6B01-7D46-B6D4-A08E50B1A99A}"/>
                  </a:ext>
                </a:extLst>
              </p:cNvPr>
              <p:cNvSpPr>
                <a:spLocks noChangeAspect="1"/>
              </p:cNvSpPr>
              <p:nvPr/>
            </p:nvSpPr>
            <p:spPr>
              <a:xfrm>
                <a:off x="4797896" y="4638113"/>
                <a:ext cx="205708" cy="182880"/>
              </a:xfrm>
              <a:prstGeom prst="hexagon">
                <a:avLst/>
              </a:prstGeom>
              <a:solidFill>
                <a:schemeClr val="accent4"/>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6" name="Hexagon 155">
                <a:extLst>
                  <a:ext uri="{FF2B5EF4-FFF2-40B4-BE49-F238E27FC236}">
                    <a16:creationId xmlns:a16="http://schemas.microsoft.com/office/drawing/2014/main" id="{AC80292C-A709-AA49-A568-DD9F624E122A}"/>
                  </a:ext>
                </a:extLst>
              </p:cNvPr>
              <p:cNvSpPr>
                <a:spLocks noChangeAspect="1"/>
              </p:cNvSpPr>
              <p:nvPr/>
            </p:nvSpPr>
            <p:spPr>
              <a:xfrm>
                <a:off x="4795765" y="5092541"/>
                <a:ext cx="205708" cy="182880"/>
              </a:xfrm>
              <a:prstGeom prst="hexagon">
                <a:avLst/>
              </a:prstGeom>
              <a:solidFill>
                <a:schemeClr val="accent4"/>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60" name="Hexagon 159">
                <a:extLst>
                  <a:ext uri="{FF2B5EF4-FFF2-40B4-BE49-F238E27FC236}">
                    <a16:creationId xmlns:a16="http://schemas.microsoft.com/office/drawing/2014/main" id="{15BF9C02-F72F-4C43-91A4-2E501B996D3C}"/>
                  </a:ext>
                </a:extLst>
              </p:cNvPr>
              <p:cNvSpPr>
                <a:spLocks noChangeAspect="1"/>
              </p:cNvSpPr>
              <p:nvPr/>
            </p:nvSpPr>
            <p:spPr>
              <a:xfrm>
                <a:off x="4527104" y="4706761"/>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52" name="Hexagon 151">
                <a:extLst>
                  <a:ext uri="{FF2B5EF4-FFF2-40B4-BE49-F238E27FC236}">
                    <a16:creationId xmlns:a16="http://schemas.microsoft.com/office/drawing/2014/main" id="{189DAED3-F6E0-2446-8F6A-D1919B3A52D4}"/>
                  </a:ext>
                </a:extLst>
              </p:cNvPr>
              <p:cNvSpPr>
                <a:spLocks noChangeAspect="1"/>
              </p:cNvSpPr>
              <p:nvPr/>
            </p:nvSpPr>
            <p:spPr>
              <a:xfrm>
                <a:off x="4593336" y="4748519"/>
                <a:ext cx="205708" cy="182880"/>
              </a:xfrm>
              <a:prstGeom prst="hexagon">
                <a:avLst/>
              </a:prstGeom>
              <a:solidFill>
                <a:schemeClr val="accent4"/>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grpSp>
      </p:grpSp>
      <p:sp>
        <p:nvSpPr>
          <p:cNvPr id="36" name="TextBox 35">
            <a:extLst>
              <a:ext uri="{FF2B5EF4-FFF2-40B4-BE49-F238E27FC236}">
                <a16:creationId xmlns:a16="http://schemas.microsoft.com/office/drawing/2014/main" id="{9201FD1B-FDD9-5D46-B791-D4C394C40867}"/>
              </a:ext>
            </a:extLst>
          </p:cNvPr>
          <p:cNvSpPr txBox="1"/>
          <p:nvPr/>
        </p:nvSpPr>
        <p:spPr>
          <a:xfrm>
            <a:off x="7054835" y="1430277"/>
            <a:ext cx="690714" cy="215388"/>
          </a:xfrm>
          <a:prstGeom prst="rect">
            <a:avLst/>
          </a:prstGeom>
        </p:spPr>
        <p:txBody>
          <a:bodyPr wrap="none" lIns="0" tIns="0" rIns="0" bIns="0" rtlCol="0" anchor="ctr">
            <a:spAutoFit/>
          </a:bodyPr>
          <a:lstStyle/>
          <a:p>
            <a:pPr algn="ctr">
              <a:spcAft>
                <a:spcPts val="600"/>
              </a:spcAft>
              <a:defRPr/>
            </a:pPr>
            <a:r>
              <a:rPr lang="en-US" sz="1400" spc="100" dirty="0">
                <a:solidFill>
                  <a:schemeClr val="accent5"/>
                </a:solidFill>
                <a:latin typeface="Metropolis"/>
              </a:rPr>
              <a:t>Security</a:t>
            </a:r>
          </a:p>
        </p:txBody>
      </p:sp>
      <p:grpSp>
        <p:nvGrpSpPr>
          <p:cNvPr id="29" name="Group 28">
            <a:extLst>
              <a:ext uri="{FF2B5EF4-FFF2-40B4-BE49-F238E27FC236}">
                <a16:creationId xmlns:a16="http://schemas.microsoft.com/office/drawing/2014/main" id="{8F9F90B7-BCAE-42FB-BAC4-7567EB6C7CD4}"/>
              </a:ext>
            </a:extLst>
          </p:cNvPr>
          <p:cNvGrpSpPr/>
          <p:nvPr/>
        </p:nvGrpSpPr>
        <p:grpSpPr>
          <a:xfrm>
            <a:off x="6207807" y="1718165"/>
            <a:ext cx="2384770" cy="2056864"/>
            <a:chOff x="6365154" y="1717719"/>
            <a:chExt cx="2385391" cy="2057400"/>
          </a:xfrm>
        </p:grpSpPr>
        <p:grpSp>
          <p:nvGrpSpPr>
            <p:cNvPr id="117" name="Group 116">
              <a:extLst>
                <a:ext uri="{FF2B5EF4-FFF2-40B4-BE49-F238E27FC236}">
                  <a16:creationId xmlns:a16="http://schemas.microsoft.com/office/drawing/2014/main" id="{E32CDFF5-EBAA-4F5E-93D3-3D1698F26400}"/>
                </a:ext>
              </a:extLst>
            </p:cNvPr>
            <p:cNvGrpSpPr/>
            <p:nvPr/>
          </p:nvGrpSpPr>
          <p:grpSpPr>
            <a:xfrm>
              <a:off x="6365154" y="1717719"/>
              <a:ext cx="2385391" cy="2057400"/>
              <a:chOff x="800161" y="1737952"/>
              <a:chExt cx="2385391" cy="2097347"/>
            </a:xfrm>
          </p:grpSpPr>
          <p:sp>
            <p:nvSpPr>
              <p:cNvPr id="119" name="Rectangle 118">
                <a:extLst>
                  <a:ext uri="{FF2B5EF4-FFF2-40B4-BE49-F238E27FC236}">
                    <a16:creationId xmlns:a16="http://schemas.microsoft.com/office/drawing/2014/main" id="{28F57EF4-EBF1-420B-B255-EEB4A0D6A73E}"/>
                  </a:ext>
                </a:extLst>
              </p:cNvPr>
              <p:cNvSpPr/>
              <p:nvPr/>
            </p:nvSpPr>
            <p:spPr>
              <a:xfrm>
                <a:off x="800161" y="1737952"/>
                <a:ext cx="2385391" cy="2097347"/>
              </a:xfrm>
              <a:prstGeom prst="rect">
                <a:avLst/>
              </a:prstGeom>
              <a:solidFill>
                <a:schemeClr val="accent5"/>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2" name="Freeform: Shape 121">
                <a:extLst>
                  <a:ext uri="{FF2B5EF4-FFF2-40B4-BE49-F238E27FC236}">
                    <a16:creationId xmlns:a16="http://schemas.microsoft.com/office/drawing/2014/main" id="{F06AAE27-EB90-4618-9802-17D7E875AE61}"/>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5">
                      <a:lumMod val="75000"/>
                      <a:alpha val="0"/>
                    </a:schemeClr>
                  </a:gs>
                  <a:gs pos="100000">
                    <a:schemeClr val="accent5">
                      <a:lumMod val="75000"/>
                      <a:alpha val="74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61" name="TextBox 60">
              <a:extLst>
                <a:ext uri="{FF2B5EF4-FFF2-40B4-BE49-F238E27FC236}">
                  <a16:creationId xmlns:a16="http://schemas.microsoft.com/office/drawing/2014/main" id="{D381E4EC-0196-A04C-8CF9-921FE0EEE07F}"/>
                </a:ext>
              </a:extLst>
            </p:cNvPr>
            <p:cNvSpPr txBox="1"/>
            <p:nvPr/>
          </p:nvSpPr>
          <p:spPr>
            <a:xfrm>
              <a:off x="6758584" y="3283760"/>
              <a:ext cx="1598531" cy="369332"/>
            </a:xfrm>
            <a:prstGeom prst="rect">
              <a:avLst/>
            </a:prstGeom>
          </p:spPr>
          <p:txBody>
            <a:bodyPr wrap="square" lIns="0" tIns="0" rIns="0" bIns="0" rtlCol="0" anchor="t">
              <a:spAutoFit/>
            </a:bodyPr>
            <a:lstStyle/>
            <a:p>
              <a:pPr algn="ctr">
                <a:spcAft>
                  <a:spcPts val="600"/>
                </a:spcAft>
                <a:defRPr/>
              </a:pPr>
              <a:r>
                <a:rPr lang="en-US" sz="1200" b="1" dirty="0">
                  <a:solidFill>
                    <a:schemeClr val="bg1"/>
                  </a:solidFill>
                  <a:latin typeface="Metropolis"/>
                </a:rPr>
                <a:t>E2E Encryption for Compliance</a:t>
              </a:r>
            </a:p>
          </p:txBody>
        </p:sp>
        <p:pic>
          <p:nvPicPr>
            <p:cNvPr id="129" name="Graphic 128">
              <a:extLst>
                <a:ext uri="{FF2B5EF4-FFF2-40B4-BE49-F238E27FC236}">
                  <a16:creationId xmlns:a16="http://schemas.microsoft.com/office/drawing/2014/main" id="{9249FF4B-74F1-4786-85A8-BBC4ECB132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0709" y="2340904"/>
              <a:ext cx="376529" cy="438003"/>
            </a:xfrm>
            <a:prstGeom prst="rect">
              <a:avLst/>
            </a:prstGeom>
          </p:spPr>
        </p:pic>
        <p:sp>
          <p:nvSpPr>
            <p:cNvPr id="172" name="Hexagon 171">
              <a:extLst>
                <a:ext uri="{FF2B5EF4-FFF2-40B4-BE49-F238E27FC236}">
                  <a16:creationId xmlns:a16="http://schemas.microsoft.com/office/drawing/2014/main" id="{8200553E-C6FB-E240-B4A4-00FFD16DF4E8}"/>
                </a:ext>
              </a:extLst>
            </p:cNvPr>
            <p:cNvSpPr>
              <a:spLocks noChangeAspect="1"/>
            </p:cNvSpPr>
            <p:nvPr/>
          </p:nvSpPr>
          <p:spPr>
            <a:xfrm>
              <a:off x="7404206" y="2423602"/>
              <a:ext cx="358293" cy="330946"/>
            </a:xfrm>
            <a:prstGeom prst="hexagon">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cxnSp>
          <p:nvCxnSpPr>
            <p:cNvPr id="175" name="Straight Arrow Connector 174">
              <a:extLst>
                <a:ext uri="{FF2B5EF4-FFF2-40B4-BE49-F238E27FC236}">
                  <a16:creationId xmlns:a16="http://schemas.microsoft.com/office/drawing/2014/main" id="{281A252D-946A-F542-943C-C8BD91E406B5}"/>
                </a:ext>
              </a:extLst>
            </p:cNvPr>
            <p:cNvCxnSpPr>
              <a:cxnSpLocks/>
            </p:cNvCxnSpPr>
            <p:nvPr/>
          </p:nvCxnSpPr>
          <p:spPr bwMode="gray">
            <a:xfrm>
              <a:off x="7811604" y="2589076"/>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508BCC7-A864-41F3-881D-95FA5667F93B}"/>
                </a:ext>
              </a:extLst>
            </p:cNvPr>
            <p:cNvGrpSpPr/>
            <p:nvPr/>
          </p:nvGrpSpPr>
          <p:grpSpPr>
            <a:xfrm>
              <a:off x="7841932" y="2096241"/>
              <a:ext cx="222444" cy="317728"/>
              <a:chOff x="5881845" y="4396194"/>
              <a:chExt cx="403048" cy="575695"/>
            </a:xfrm>
          </p:grpSpPr>
          <p:sp>
            <p:nvSpPr>
              <p:cNvPr id="133" name="Freeform: Shape 132">
                <a:extLst>
                  <a:ext uri="{FF2B5EF4-FFF2-40B4-BE49-F238E27FC236}">
                    <a16:creationId xmlns:a16="http://schemas.microsoft.com/office/drawing/2014/main" id="{892CB6FC-8A04-4C95-9530-B225B5C7FE2D}"/>
                  </a:ext>
                </a:extLst>
              </p:cNvPr>
              <p:cNvSpPr/>
              <p:nvPr/>
            </p:nvSpPr>
            <p:spPr>
              <a:xfrm>
                <a:off x="5881845" y="4396194"/>
                <a:ext cx="403048" cy="575695"/>
              </a:xfrm>
              <a:custGeom>
                <a:avLst/>
                <a:gdLst>
                  <a:gd name="connsiteX0" fmla="*/ 316681 w 403048"/>
                  <a:gd name="connsiteY0" fmla="*/ 221632 h 575695"/>
                  <a:gd name="connsiteX1" fmla="*/ 316681 w 403048"/>
                  <a:gd name="connsiteY1" fmla="*/ 113562 h 575695"/>
                  <a:gd name="connsiteX2" fmla="*/ 210737 w 403048"/>
                  <a:gd name="connsiteY2" fmla="*/ 0 h 575695"/>
                  <a:gd name="connsiteX3" fmla="*/ 192312 w 403048"/>
                  <a:gd name="connsiteY3" fmla="*/ 0 h 575695"/>
                  <a:gd name="connsiteX4" fmla="*/ 86368 w 403048"/>
                  <a:gd name="connsiteY4" fmla="*/ 113562 h 575695"/>
                  <a:gd name="connsiteX5" fmla="*/ 86368 w 403048"/>
                  <a:gd name="connsiteY5" fmla="*/ 221632 h 575695"/>
                  <a:gd name="connsiteX6" fmla="*/ 0 w 403048"/>
                  <a:gd name="connsiteY6" fmla="*/ 381169 h 575695"/>
                  <a:gd name="connsiteX7" fmla="*/ 201524 w 403048"/>
                  <a:gd name="connsiteY7" fmla="*/ 575695 h 575695"/>
                  <a:gd name="connsiteX8" fmla="*/ 403049 w 403048"/>
                  <a:gd name="connsiteY8" fmla="*/ 381169 h 575695"/>
                  <a:gd name="connsiteX9" fmla="*/ 316681 w 403048"/>
                  <a:gd name="connsiteY9" fmla="*/ 221632 h 575695"/>
                  <a:gd name="connsiteX10" fmla="*/ 115157 w 403048"/>
                  <a:gd name="connsiteY10" fmla="*/ 113562 h 575695"/>
                  <a:gd name="connsiteX11" fmla="*/ 192312 w 403048"/>
                  <a:gd name="connsiteY11" fmla="*/ 28789 h 575695"/>
                  <a:gd name="connsiteX12" fmla="*/ 210737 w 403048"/>
                  <a:gd name="connsiteY12" fmla="*/ 28789 h 575695"/>
                  <a:gd name="connsiteX13" fmla="*/ 287892 w 403048"/>
                  <a:gd name="connsiteY13" fmla="*/ 113562 h 575695"/>
                  <a:gd name="connsiteX14" fmla="*/ 287892 w 403048"/>
                  <a:gd name="connsiteY14" fmla="*/ 205599 h 575695"/>
                  <a:gd name="connsiteX15" fmla="*/ 201524 w 403048"/>
                  <a:gd name="connsiteY15" fmla="*/ 186643 h 575695"/>
                  <a:gd name="connsiteX16" fmla="*/ 115157 w 403048"/>
                  <a:gd name="connsiteY16" fmla="*/ 205599 h 575695"/>
                  <a:gd name="connsiteX17" fmla="*/ 115157 w 403048"/>
                  <a:gd name="connsiteY17" fmla="*/ 113562 h 575695"/>
                  <a:gd name="connsiteX18" fmla="*/ 201524 w 403048"/>
                  <a:gd name="connsiteY18" fmla="*/ 546995 h 575695"/>
                  <a:gd name="connsiteX19" fmla="*/ 28789 w 403048"/>
                  <a:gd name="connsiteY19" fmla="*/ 381257 h 575695"/>
                  <a:gd name="connsiteX20" fmla="*/ 201524 w 403048"/>
                  <a:gd name="connsiteY20" fmla="*/ 215520 h 575695"/>
                  <a:gd name="connsiteX21" fmla="*/ 374259 w 403048"/>
                  <a:gd name="connsiteY21" fmla="*/ 381257 h 575695"/>
                  <a:gd name="connsiteX22" fmla="*/ 201524 w 403048"/>
                  <a:gd name="connsiteY22" fmla="*/ 546995 h 5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048" h="575695">
                    <a:moveTo>
                      <a:pt x="316681" y="221632"/>
                    </a:moveTo>
                    <a:lnTo>
                      <a:pt x="316681" y="113562"/>
                    </a:lnTo>
                    <a:cubicBezTo>
                      <a:pt x="316681" y="50935"/>
                      <a:pt x="269112" y="0"/>
                      <a:pt x="210737" y="0"/>
                    </a:cubicBezTo>
                    <a:lnTo>
                      <a:pt x="192312" y="0"/>
                    </a:lnTo>
                    <a:cubicBezTo>
                      <a:pt x="133936" y="0"/>
                      <a:pt x="86368" y="50935"/>
                      <a:pt x="86368" y="113562"/>
                    </a:cubicBezTo>
                    <a:lnTo>
                      <a:pt x="86368" y="221632"/>
                    </a:lnTo>
                    <a:cubicBezTo>
                      <a:pt x="34193" y="256800"/>
                      <a:pt x="0" y="315087"/>
                      <a:pt x="0" y="381169"/>
                    </a:cubicBezTo>
                    <a:cubicBezTo>
                      <a:pt x="0" y="488619"/>
                      <a:pt x="90265" y="575695"/>
                      <a:pt x="201524" y="575695"/>
                    </a:cubicBezTo>
                    <a:cubicBezTo>
                      <a:pt x="312783" y="575695"/>
                      <a:pt x="403049" y="488619"/>
                      <a:pt x="403049" y="381169"/>
                    </a:cubicBezTo>
                    <a:cubicBezTo>
                      <a:pt x="403049" y="315087"/>
                      <a:pt x="368856" y="256800"/>
                      <a:pt x="316681" y="221632"/>
                    </a:cubicBezTo>
                    <a:close/>
                    <a:moveTo>
                      <a:pt x="115157" y="113562"/>
                    </a:moveTo>
                    <a:cubicBezTo>
                      <a:pt x="115157" y="66791"/>
                      <a:pt x="149792" y="28789"/>
                      <a:pt x="192312" y="28789"/>
                    </a:cubicBezTo>
                    <a:lnTo>
                      <a:pt x="210737" y="28789"/>
                    </a:lnTo>
                    <a:cubicBezTo>
                      <a:pt x="253256" y="28789"/>
                      <a:pt x="287892" y="66791"/>
                      <a:pt x="287892" y="113562"/>
                    </a:cubicBezTo>
                    <a:lnTo>
                      <a:pt x="287892" y="205599"/>
                    </a:lnTo>
                    <a:cubicBezTo>
                      <a:pt x="261672" y="193552"/>
                      <a:pt x="232440" y="186643"/>
                      <a:pt x="201524" y="186643"/>
                    </a:cubicBezTo>
                    <a:cubicBezTo>
                      <a:pt x="170609" y="186643"/>
                      <a:pt x="141377" y="193552"/>
                      <a:pt x="115157" y="205599"/>
                    </a:cubicBezTo>
                    <a:lnTo>
                      <a:pt x="115157" y="113562"/>
                    </a:lnTo>
                    <a:close/>
                    <a:moveTo>
                      <a:pt x="201524" y="546995"/>
                    </a:moveTo>
                    <a:cubicBezTo>
                      <a:pt x="106299" y="546995"/>
                      <a:pt x="28789" y="472586"/>
                      <a:pt x="28789" y="381257"/>
                    </a:cubicBezTo>
                    <a:cubicBezTo>
                      <a:pt x="28789" y="289841"/>
                      <a:pt x="106299" y="215520"/>
                      <a:pt x="201524" y="215520"/>
                    </a:cubicBezTo>
                    <a:cubicBezTo>
                      <a:pt x="296750" y="215520"/>
                      <a:pt x="374259" y="289929"/>
                      <a:pt x="374259" y="381257"/>
                    </a:cubicBezTo>
                    <a:cubicBezTo>
                      <a:pt x="374259" y="472586"/>
                      <a:pt x="296839" y="546995"/>
                      <a:pt x="201524" y="546995"/>
                    </a:cubicBezTo>
                    <a:close/>
                  </a:path>
                </a:pathLst>
              </a:custGeom>
              <a:solidFill>
                <a:schemeClr val="bg1"/>
              </a:solidFill>
              <a:ln w="8799" cap="flat">
                <a:noFill/>
                <a:prstDash val="solid"/>
                <a:miter/>
              </a:ln>
            </p:spPr>
            <p:txBody>
              <a:bodyPr rtlCol="0" anchor="ctr"/>
              <a:lstStyle/>
              <a:p>
                <a:endParaRPr lang="en-US" sz="1799"/>
              </a:p>
            </p:txBody>
          </p:sp>
          <p:sp>
            <p:nvSpPr>
              <p:cNvPr id="162" name="Freeform: Shape 161">
                <a:extLst>
                  <a:ext uri="{FF2B5EF4-FFF2-40B4-BE49-F238E27FC236}">
                    <a16:creationId xmlns:a16="http://schemas.microsoft.com/office/drawing/2014/main" id="{CA337EC3-7776-4694-9CE3-3136B2A6E777}"/>
                  </a:ext>
                </a:extLst>
              </p:cNvPr>
              <p:cNvSpPr/>
              <p:nvPr/>
            </p:nvSpPr>
            <p:spPr>
              <a:xfrm>
                <a:off x="6050240" y="4726694"/>
                <a:ext cx="66259" cy="101337"/>
              </a:xfrm>
              <a:custGeom>
                <a:avLst/>
                <a:gdLst>
                  <a:gd name="connsiteX0" fmla="*/ 33130 w 66259"/>
                  <a:gd name="connsiteY0" fmla="*/ 0 h 101337"/>
                  <a:gd name="connsiteX1" fmla="*/ 0 w 66259"/>
                  <a:gd name="connsiteY1" fmla="*/ 31978 h 101337"/>
                  <a:gd name="connsiteX2" fmla="*/ 16565 w 66259"/>
                  <a:gd name="connsiteY2" fmla="*/ 59616 h 101337"/>
                  <a:gd name="connsiteX3" fmla="*/ 16565 w 66259"/>
                  <a:gd name="connsiteY3" fmla="*/ 92834 h 101337"/>
                  <a:gd name="connsiteX4" fmla="*/ 25423 w 66259"/>
                  <a:gd name="connsiteY4" fmla="*/ 101338 h 101337"/>
                  <a:gd name="connsiteX5" fmla="*/ 40836 w 66259"/>
                  <a:gd name="connsiteY5" fmla="*/ 101338 h 101337"/>
                  <a:gd name="connsiteX6" fmla="*/ 49695 w 66259"/>
                  <a:gd name="connsiteY6" fmla="*/ 92834 h 101337"/>
                  <a:gd name="connsiteX7" fmla="*/ 49695 w 66259"/>
                  <a:gd name="connsiteY7" fmla="*/ 59616 h 101337"/>
                  <a:gd name="connsiteX8" fmla="*/ 66259 w 66259"/>
                  <a:gd name="connsiteY8" fmla="*/ 31978 h 101337"/>
                  <a:gd name="connsiteX9" fmla="*/ 33130 w 66259"/>
                  <a:gd name="connsiteY9" fmla="*/ 0 h 10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9" h="101337">
                    <a:moveTo>
                      <a:pt x="33130" y="0"/>
                    </a:moveTo>
                    <a:cubicBezTo>
                      <a:pt x="14882" y="0"/>
                      <a:pt x="0" y="14350"/>
                      <a:pt x="0" y="31978"/>
                    </a:cubicBezTo>
                    <a:cubicBezTo>
                      <a:pt x="0" y="43848"/>
                      <a:pt x="6644" y="54124"/>
                      <a:pt x="16565" y="59616"/>
                    </a:cubicBezTo>
                    <a:lnTo>
                      <a:pt x="16565" y="92834"/>
                    </a:lnTo>
                    <a:cubicBezTo>
                      <a:pt x="16565" y="97529"/>
                      <a:pt x="20551" y="101338"/>
                      <a:pt x="25423" y="101338"/>
                    </a:cubicBezTo>
                    <a:lnTo>
                      <a:pt x="40836" y="101338"/>
                    </a:lnTo>
                    <a:cubicBezTo>
                      <a:pt x="45708" y="101338"/>
                      <a:pt x="49695" y="97529"/>
                      <a:pt x="49695" y="92834"/>
                    </a:cubicBezTo>
                    <a:lnTo>
                      <a:pt x="49695" y="59616"/>
                    </a:lnTo>
                    <a:cubicBezTo>
                      <a:pt x="59616" y="54124"/>
                      <a:pt x="66259" y="43760"/>
                      <a:pt x="66259" y="31978"/>
                    </a:cubicBezTo>
                    <a:cubicBezTo>
                      <a:pt x="66259" y="14350"/>
                      <a:pt x="51466" y="0"/>
                      <a:pt x="33130" y="0"/>
                    </a:cubicBezTo>
                    <a:close/>
                  </a:path>
                </a:pathLst>
              </a:custGeom>
              <a:solidFill>
                <a:schemeClr val="bg1"/>
              </a:solidFill>
              <a:ln w="8799" cap="flat">
                <a:noFill/>
                <a:prstDash val="solid"/>
                <a:miter/>
              </a:ln>
            </p:spPr>
            <p:txBody>
              <a:bodyPr rtlCol="0" anchor="ctr"/>
              <a:lstStyle/>
              <a:p>
                <a:endParaRPr lang="en-US" sz="1799"/>
              </a:p>
            </p:txBody>
          </p:sp>
        </p:grpSp>
        <p:cxnSp>
          <p:nvCxnSpPr>
            <p:cNvPr id="166" name="Straight Arrow Connector 165">
              <a:extLst>
                <a:ext uri="{FF2B5EF4-FFF2-40B4-BE49-F238E27FC236}">
                  <a16:creationId xmlns:a16="http://schemas.microsoft.com/office/drawing/2014/main" id="{207582D2-F283-4D21-B3AC-87D7F7C7EFA1}"/>
                </a:ext>
              </a:extLst>
            </p:cNvPr>
            <p:cNvCxnSpPr>
              <a:cxnSpLocks/>
            </p:cNvCxnSpPr>
            <p:nvPr/>
          </p:nvCxnSpPr>
          <p:spPr bwMode="gray">
            <a:xfrm>
              <a:off x="7025777" y="2589076"/>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28F885F-3AB6-4ACE-B2A2-E548BDC0DC5A}"/>
              </a:ext>
            </a:extLst>
          </p:cNvPr>
          <p:cNvGrpSpPr/>
          <p:nvPr/>
        </p:nvGrpSpPr>
        <p:grpSpPr>
          <a:xfrm>
            <a:off x="6207807" y="3999041"/>
            <a:ext cx="2384770" cy="2056864"/>
            <a:chOff x="6365154" y="4119839"/>
            <a:chExt cx="2385391" cy="2057400"/>
          </a:xfrm>
        </p:grpSpPr>
        <p:grpSp>
          <p:nvGrpSpPr>
            <p:cNvPr id="126" name="Group 125">
              <a:extLst>
                <a:ext uri="{FF2B5EF4-FFF2-40B4-BE49-F238E27FC236}">
                  <a16:creationId xmlns:a16="http://schemas.microsoft.com/office/drawing/2014/main" id="{2EEC99C6-FC37-4755-8481-593B1D6A7896}"/>
                </a:ext>
              </a:extLst>
            </p:cNvPr>
            <p:cNvGrpSpPr/>
            <p:nvPr/>
          </p:nvGrpSpPr>
          <p:grpSpPr>
            <a:xfrm>
              <a:off x="6365154" y="4119839"/>
              <a:ext cx="2385391" cy="2057400"/>
              <a:chOff x="800161" y="1737952"/>
              <a:chExt cx="2385391" cy="2097347"/>
            </a:xfrm>
          </p:grpSpPr>
          <p:sp>
            <p:nvSpPr>
              <p:cNvPr id="127" name="Rectangle 126">
                <a:extLst>
                  <a:ext uri="{FF2B5EF4-FFF2-40B4-BE49-F238E27FC236}">
                    <a16:creationId xmlns:a16="http://schemas.microsoft.com/office/drawing/2014/main" id="{06B3F682-A424-406C-B16C-1441B52AEBA1}"/>
                  </a:ext>
                </a:extLst>
              </p:cNvPr>
              <p:cNvSpPr/>
              <p:nvPr/>
            </p:nvSpPr>
            <p:spPr>
              <a:xfrm>
                <a:off x="800161" y="1737952"/>
                <a:ext cx="2385391" cy="2097347"/>
              </a:xfrm>
              <a:prstGeom prst="rect">
                <a:avLst/>
              </a:prstGeom>
              <a:solidFill>
                <a:schemeClr val="accent5"/>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8" name="Freeform: Shape 127">
                <a:extLst>
                  <a:ext uri="{FF2B5EF4-FFF2-40B4-BE49-F238E27FC236}">
                    <a16:creationId xmlns:a16="http://schemas.microsoft.com/office/drawing/2014/main" id="{0403E2BE-72EF-4ADF-A637-74C45025441C}"/>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5">
                      <a:lumMod val="75000"/>
                      <a:alpha val="0"/>
                    </a:schemeClr>
                  </a:gs>
                  <a:gs pos="100000">
                    <a:schemeClr val="accent5">
                      <a:lumMod val="75000"/>
                      <a:alpha val="74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9" name="TextBox 18">
              <a:extLst>
                <a:ext uri="{FF2B5EF4-FFF2-40B4-BE49-F238E27FC236}">
                  <a16:creationId xmlns:a16="http://schemas.microsoft.com/office/drawing/2014/main" id="{8129898D-1F6C-A044-9A4C-34263B070AC6}"/>
                </a:ext>
              </a:extLst>
            </p:cNvPr>
            <p:cNvSpPr txBox="1"/>
            <p:nvPr/>
          </p:nvSpPr>
          <p:spPr>
            <a:xfrm>
              <a:off x="6712849" y="5681824"/>
              <a:ext cx="1818403" cy="369332"/>
            </a:xfrm>
            <a:prstGeom prst="rect">
              <a:avLst/>
            </a:prstGeom>
          </p:spPr>
          <p:txBody>
            <a:bodyPr wrap="square" lIns="0" tIns="0" rIns="0" bIns="0" rtlCol="0" anchor="t">
              <a:spAutoFit/>
            </a:bodyPr>
            <a:lstStyle/>
            <a:p>
              <a:pPr algn="ctr">
                <a:spcAft>
                  <a:spcPts val="600"/>
                </a:spcAft>
                <a:defRPr/>
              </a:pPr>
              <a:r>
                <a:rPr lang="en-US" sz="1200" b="1" dirty="0">
                  <a:solidFill>
                    <a:schemeClr val="bg1"/>
                  </a:solidFill>
                </a:rPr>
                <a:t>Context-based Security Policies w/ Auditing</a:t>
              </a:r>
              <a:endParaRPr lang="en-US" sz="1200" b="1" dirty="0">
                <a:solidFill>
                  <a:schemeClr val="bg1"/>
                </a:solidFill>
                <a:latin typeface="Metropolis"/>
              </a:endParaRPr>
            </a:p>
          </p:txBody>
        </p:sp>
        <p:pic>
          <p:nvPicPr>
            <p:cNvPr id="180" name="Graphic 179">
              <a:extLst>
                <a:ext uri="{FF2B5EF4-FFF2-40B4-BE49-F238E27FC236}">
                  <a16:creationId xmlns:a16="http://schemas.microsoft.com/office/drawing/2014/main" id="{A97168B6-659B-413A-8BB9-E08BFD5DD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0709" y="4774163"/>
              <a:ext cx="376529" cy="438003"/>
            </a:xfrm>
            <a:prstGeom prst="rect">
              <a:avLst/>
            </a:prstGeom>
          </p:spPr>
        </p:pic>
        <p:sp>
          <p:nvSpPr>
            <p:cNvPr id="184" name="Hexagon 183">
              <a:extLst>
                <a:ext uri="{FF2B5EF4-FFF2-40B4-BE49-F238E27FC236}">
                  <a16:creationId xmlns:a16="http://schemas.microsoft.com/office/drawing/2014/main" id="{46949726-01B3-41B2-81F0-A94447B26FE2}"/>
                </a:ext>
              </a:extLst>
            </p:cNvPr>
            <p:cNvSpPr>
              <a:spLocks noChangeAspect="1"/>
            </p:cNvSpPr>
            <p:nvPr/>
          </p:nvSpPr>
          <p:spPr>
            <a:xfrm>
              <a:off x="7404206" y="4856861"/>
              <a:ext cx="358293" cy="330946"/>
            </a:xfrm>
            <a:prstGeom prst="hexagon">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cxnSp>
          <p:nvCxnSpPr>
            <p:cNvPr id="187" name="Straight Arrow Connector 186">
              <a:extLst>
                <a:ext uri="{FF2B5EF4-FFF2-40B4-BE49-F238E27FC236}">
                  <a16:creationId xmlns:a16="http://schemas.microsoft.com/office/drawing/2014/main" id="{617DF9A2-3204-4DDE-B57C-7593D4D90504}"/>
                </a:ext>
              </a:extLst>
            </p:cNvPr>
            <p:cNvCxnSpPr>
              <a:cxnSpLocks/>
            </p:cNvCxnSpPr>
            <p:nvPr/>
          </p:nvCxnSpPr>
          <p:spPr bwMode="gray">
            <a:xfrm>
              <a:off x="7811604" y="5022335"/>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97" name="Graphic 296">
              <a:extLst>
                <a:ext uri="{FF2B5EF4-FFF2-40B4-BE49-F238E27FC236}">
                  <a16:creationId xmlns:a16="http://schemas.microsoft.com/office/drawing/2014/main" id="{15D648B8-856D-4CAE-8868-9F3BAD0FC7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916" y="4649587"/>
              <a:ext cx="248711" cy="220349"/>
            </a:xfrm>
            <a:prstGeom prst="rect">
              <a:avLst/>
            </a:prstGeom>
          </p:spPr>
        </p:pic>
        <p:cxnSp>
          <p:nvCxnSpPr>
            <p:cNvPr id="196" name="Straight Arrow Connector 195">
              <a:extLst>
                <a:ext uri="{FF2B5EF4-FFF2-40B4-BE49-F238E27FC236}">
                  <a16:creationId xmlns:a16="http://schemas.microsoft.com/office/drawing/2014/main" id="{D8B8E7EF-7B15-4D10-9396-FD64B8C51FE7}"/>
                </a:ext>
              </a:extLst>
            </p:cNvPr>
            <p:cNvCxnSpPr>
              <a:cxnSpLocks/>
            </p:cNvCxnSpPr>
            <p:nvPr/>
          </p:nvCxnSpPr>
          <p:spPr bwMode="gray">
            <a:xfrm>
              <a:off x="7025777" y="5022335"/>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205" name="Freeform: Shape 204">
            <a:extLst>
              <a:ext uri="{FF2B5EF4-FFF2-40B4-BE49-F238E27FC236}">
                <a16:creationId xmlns:a16="http://schemas.microsoft.com/office/drawing/2014/main" id="{31478B99-5159-4EA8-BEF0-DA9DC27AEE3C}"/>
              </a:ext>
            </a:extLst>
          </p:cNvPr>
          <p:cNvSpPr/>
          <p:nvPr/>
        </p:nvSpPr>
        <p:spPr>
          <a:xfrm>
            <a:off x="8051552" y="2399639"/>
            <a:ext cx="295394" cy="371385"/>
          </a:xfrm>
          <a:custGeom>
            <a:avLst/>
            <a:gdLst>
              <a:gd name="connsiteX0" fmla="*/ 440526 w 442311"/>
              <a:gd name="connsiteY0" fmla="*/ 80451 h 556098"/>
              <a:gd name="connsiteX1" fmla="*/ 442312 w 442311"/>
              <a:gd name="connsiteY1" fmla="*/ 70416 h 556098"/>
              <a:gd name="connsiteX2" fmla="*/ 221539 w 442311"/>
              <a:gd name="connsiteY2" fmla="*/ 0 h 556098"/>
              <a:gd name="connsiteX3" fmla="*/ 851 w 442311"/>
              <a:gd name="connsiteY3" fmla="*/ 70416 h 556098"/>
              <a:gd name="connsiteX4" fmla="*/ 221539 w 442311"/>
              <a:gd name="connsiteY4" fmla="*/ 140832 h 556098"/>
              <a:gd name="connsiteX5" fmla="*/ 412802 w 442311"/>
              <a:gd name="connsiteY5" fmla="*/ 108005 h 556098"/>
              <a:gd name="connsiteX6" fmla="*/ 412802 w 442311"/>
              <a:gd name="connsiteY6" fmla="*/ 212353 h 556098"/>
              <a:gd name="connsiteX7" fmla="*/ 411356 w 442311"/>
              <a:gd name="connsiteY7" fmla="*/ 218306 h 556098"/>
              <a:gd name="connsiteX8" fmla="*/ 221539 w 442311"/>
              <a:gd name="connsiteY8" fmla="*/ 254365 h 556098"/>
              <a:gd name="connsiteX9" fmla="*/ 28405 w 442311"/>
              <a:gd name="connsiteY9" fmla="*/ 211333 h 556098"/>
              <a:gd name="connsiteX10" fmla="*/ 27640 w 442311"/>
              <a:gd name="connsiteY10" fmla="*/ 163453 h 556098"/>
              <a:gd name="connsiteX11" fmla="*/ 13863 w 442311"/>
              <a:gd name="connsiteY11" fmla="*/ 149846 h 556098"/>
              <a:gd name="connsiteX12" fmla="*/ 13608 w 442311"/>
              <a:gd name="connsiteY12" fmla="*/ 149846 h 556098"/>
              <a:gd name="connsiteX13" fmla="*/ 1 w 442311"/>
              <a:gd name="connsiteY13" fmla="*/ 163879 h 556098"/>
              <a:gd name="connsiteX14" fmla="*/ 766 w 442311"/>
              <a:gd name="connsiteY14" fmla="*/ 211503 h 556098"/>
              <a:gd name="connsiteX15" fmla="*/ 221539 w 442311"/>
              <a:gd name="connsiteY15" fmla="*/ 281919 h 556098"/>
              <a:gd name="connsiteX16" fmla="*/ 412802 w 442311"/>
              <a:gd name="connsiteY16" fmla="*/ 253174 h 556098"/>
              <a:gd name="connsiteX17" fmla="*/ 412802 w 442311"/>
              <a:gd name="connsiteY17" fmla="*/ 347742 h 556098"/>
              <a:gd name="connsiteX18" fmla="*/ 411356 w 442311"/>
              <a:gd name="connsiteY18" fmla="*/ 353695 h 556098"/>
              <a:gd name="connsiteX19" fmla="*/ 221539 w 442311"/>
              <a:gd name="connsiteY19" fmla="*/ 389754 h 556098"/>
              <a:gd name="connsiteX20" fmla="*/ 28405 w 442311"/>
              <a:gd name="connsiteY20" fmla="*/ 346807 h 556098"/>
              <a:gd name="connsiteX21" fmla="*/ 27640 w 442311"/>
              <a:gd name="connsiteY21" fmla="*/ 298928 h 556098"/>
              <a:gd name="connsiteX22" fmla="*/ 13608 w 442311"/>
              <a:gd name="connsiteY22" fmla="*/ 285321 h 556098"/>
              <a:gd name="connsiteX23" fmla="*/ 1 w 442311"/>
              <a:gd name="connsiteY23" fmla="*/ 299353 h 556098"/>
              <a:gd name="connsiteX24" fmla="*/ 766 w 442311"/>
              <a:gd name="connsiteY24" fmla="*/ 346977 h 556098"/>
              <a:gd name="connsiteX25" fmla="*/ 221539 w 442311"/>
              <a:gd name="connsiteY25" fmla="*/ 417393 h 556098"/>
              <a:gd name="connsiteX26" fmla="*/ 412802 w 442311"/>
              <a:gd name="connsiteY26" fmla="*/ 388648 h 556098"/>
              <a:gd name="connsiteX27" fmla="*/ 412802 w 442311"/>
              <a:gd name="connsiteY27" fmla="*/ 486448 h 556098"/>
              <a:gd name="connsiteX28" fmla="*/ 411356 w 442311"/>
              <a:gd name="connsiteY28" fmla="*/ 492401 h 556098"/>
              <a:gd name="connsiteX29" fmla="*/ 221539 w 442311"/>
              <a:gd name="connsiteY29" fmla="*/ 528460 h 556098"/>
              <a:gd name="connsiteX30" fmla="*/ 28405 w 442311"/>
              <a:gd name="connsiteY30" fmla="*/ 485513 h 556098"/>
              <a:gd name="connsiteX31" fmla="*/ 27640 w 442311"/>
              <a:gd name="connsiteY31" fmla="*/ 437633 h 556098"/>
              <a:gd name="connsiteX32" fmla="*/ 13608 w 442311"/>
              <a:gd name="connsiteY32" fmla="*/ 424026 h 556098"/>
              <a:gd name="connsiteX33" fmla="*/ 1 w 442311"/>
              <a:gd name="connsiteY33" fmla="*/ 438058 h 556098"/>
              <a:gd name="connsiteX34" fmla="*/ 766 w 442311"/>
              <a:gd name="connsiteY34" fmla="*/ 485683 h 556098"/>
              <a:gd name="connsiteX35" fmla="*/ 221539 w 442311"/>
              <a:gd name="connsiteY35" fmla="*/ 556099 h 556098"/>
              <a:gd name="connsiteX36" fmla="*/ 437634 w 442311"/>
              <a:gd name="connsiteY36" fmla="*/ 501246 h 556098"/>
              <a:gd name="connsiteX37" fmla="*/ 440441 w 442311"/>
              <a:gd name="connsiteY37" fmla="*/ 501246 h 556098"/>
              <a:gd name="connsiteX38" fmla="*/ 440441 w 442311"/>
              <a:gd name="connsiteY38" fmla="*/ 80451 h 556098"/>
              <a:gd name="connsiteX39" fmla="*/ 221539 w 442311"/>
              <a:gd name="connsiteY39" fmla="*/ 113193 h 556098"/>
              <a:gd name="connsiteX40" fmla="*/ 28405 w 442311"/>
              <a:gd name="connsiteY40" fmla="*/ 70416 h 556098"/>
              <a:gd name="connsiteX41" fmla="*/ 221539 w 442311"/>
              <a:gd name="connsiteY41" fmla="*/ 27639 h 556098"/>
              <a:gd name="connsiteX42" fmla="*/ 414673 w 442311"/>
              <a:gd name="connsiteY42" fmla="*/ 70416 h 556098"/>
              <a:gd name="connsiteX43" fmla="*/ 221539 w 442311"/>
              <a:gd name="connsiteY43" fmla="*/ 113193 h 5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311" h="556098">
                <a:moveTo>
                  <a:pt x="440526" y="80451"/>
                </a:moveTo>
                <a:cubicBezTo>
                  <a:pt x="441631" y="77219"/>
                  <a:pt x="442312" y="73903"/>
                  <a:pt x="442312" y="70416"/>
                </a:cubicBezTo>
                <a:cubicBezTo>
                  <a:pt x="442312" y="22026"/>
                  <a:pt x="327928" y="0"/>
                  <a:pt x="221539" y="0"/>
                </a:cubicBezTo>
                <a:cubicBezTo>
                  <a:pt x="115150" y="0"/>
                  <a:pt x="851" y="22026"/>
                  <a:pt x="851" y="70416"/>
                </a:cubicBezTo>
                <a:cubicBezTo>
                  <a:pt x="851" y="118721"/>
                  <a:pt x="115235" y="140832"/>
                  <a:pt x="221539" y="140832"/>
                </a:cubicBezTo>
                <a:cubicBezTo>
                  <a:pt x="294846" y="140832"/>
                  <a:pt x="371981" y="130372"/>
                  <a:pt x="412802" y="108005"/>
                </a:cubicBezTo>
                <a:lnTo>
                  <a:pt x="412802" y="212353"/>
                </a:lnTo>
                <a:cubicBezTo>
                  <a:pt x="411951" y="214139"/>
                  <a:pt x="411356" y="216095"/>
                  <a:pt x="411356" y="218306"/>
                </a:cubicBezTo>
                <a:cubicBezTo>
                  <a:pt x="411356" y="230468"/>
                  <a:pt x="354037" y="254365"/>
                  <a:pt x="221539" y="254365"/>
                </a:cubicBezTo>
                <a:cubicBezTo>
                  <a:pt x="94144" y="254365"/>
                  <a:pt x="28405" y="224344"/>
                  <a:pt x="28405" y="211333"/>
                </a:cubicBezTo>
                <a:lnTo>
                  <a:pt x="27640" y="163453"/>
                </a:lnTo>
                <a:cubicBezTo>
                  <a:pt x="27555" y="155885"/>
                  <a:pt x="21347" y="149846"/>
                  <a:pt x="13863" y="149846"/>
                </a:cubicBezTo>
                <a:cubicBezTo>
                  <a:pt x="13778" y="149846"/>
                  <a:pt x="13693" y="149846"/>
                  <a:pt x="13608" y="149846"/>
                </a:cubicBezTo>
                <a:cubicBezTo>
                  <a:pt x="5954" y="149931"/>
                  <a:pt x="-84" y="156225"/>
                  <a:pt x="1" y="163879"/>
                </a:cubicBezTo>
                <a:lnTo>
                  <a:pt x="766" y="211503"/>
                </a:lnTo>
                <a:cubicBezTo>
                  <a:pt x="766" y="259893"/>
                  <a:pt x="115150" y="281919"/>
                  <a:pt x="221539" y="281919"/>
                </a:cubicBezTo>
                <a:cubicBezTo>
                  <a:pt x="270099" y="281919"/>
                  <a:pt x="366453" y="278432"/>
                  <a:pt x="412802" y="253174"/>
                </a:cubicBezTo>
                <a:lnTo>
                  <a:pt x="412802" y="347742"/>
                </a:lnTo>
                <a:cubicBezTo>
                  <a:pt x="411951" y="349528"/>
                  <a:pt x="411356" y="351484"/>
                  <a:pt x="411356" y="353695"/>
                </a:cubicBezTo>
                <a:cubicBezTo>
                  <a:pt x="411356" y="365857"/>
                  <a:pt x="354037" y="389754"/>
                  <a:pt x="221539" y="389754"/>
                </a:cubicBezTo>
                <a:cubicBezTo>
                  <a:pt x="94144" y="389754"/>
                  <a:pt x="28405" y="359819"/>
                  <a:pt x="28405" y="346807"/>
                </a:cubicBezTo>
                <a:lnTo>
                  <a:pt x="27640" y="298928"/>
                </a:lnTo>
                <a:cubicBezTo>
                  <a:pt x="27555" y="291274"/>
                  <a:pt x="21092" y="285150"/>
                  <a:pt x="13608" y="285321"/>
                </a:cubicBezTo>
                <a:cubicBezTo>
                  <a:pt x="5954" y="285406"/>
                  <a:pt x="-84" y="291699"/>
                  <a:pt x="1" y="299353"/>
                </a:cubicBezTo>
                <a:lnTo>
                  <a:pt x="766" y="346977"/>
                </a:lnTo>
                <a:cubicBezTo>
                  <a:pt x="766" y="395367"/>
                  <a:pt x="115150" y="417393"/>
                  <a:pt x="221539" y="417393"/>
                </a:cubicBezTo>
                <a:cubicBezTo>
                  <a:pt x="270099" y="417393"/>
                  <a:pt x="366453" y="413906"/>
                  <a:pt x="412802" y="388648"/>
                </a:cubicBezTo>
                <a:lnTo>
                  <a:pt x="412802" y="486448"/>
                </a:lnTo>
                <a:cubicBezTo>
                  <a:pt x="411951" y="488234"/>
                  <a:pt x="411356" y="490190"/>
                  <a:pt x="411356" y="492401"/>
                </a:cubicBezTo>
                <a:cubicBezTo>
                  <a:pt x="411356" y="504562"/>
                  <a:pt x="354037" y="528460"/>
                  <a:pt x="221539" y="528460"/>
                </a:cubicBezTo>
                <a:cubicBezTo>
                  <a:pt x="94144" y="528460"/>
                  <a:pt x="28405" y="498524"/>
                  <a:pt x="28405" y="485513"/>
                </a:cubicBezTo>
                <a:lnTo>
                  <a:pt x="27640" y="437633"/>
                </a:lnTo>
                <a:cubicBezTo>
                  <a:pt x="27555" y="429979"/>
                  <a:pt x="21092" y="424281"/>
                  <a:pt x="13608" y="424026"/>
                </a:cubicBezTo>
                <a:cubicBezTo>
                  <a:pt x="5954" y="424111"/>
                  <a:pt x="-84" y="430405"/>
                  <a:pt x="1" y="438058"/>
                </a:cubicBezTo>
                <a:lnTo>
                  <a:pt x="766" y="485683"/>
                </a:lnTo>
                <a:cubicBezTo>
                  <a:pt x="766" y="534072"/>
                  <a:pt x="115150" y="556099"/>
                  <a:pt x="221539" y="556099"/>
                </a:cubicBezTo>
                <a:cubicBezTo>
                  <a:pt x="283451" y="556099"/>
                  <a:pt x="422837" y="550486"/>
                  <a:pt x="437634" y="501246"/>
                </a:cubicBezTo>
                <a:lnTo>
                  <a:pt x="440441" y="501246"/>
                </a:lnTo>
                <a:lnTo>
                  <a:pt x="440441" y="80451"/>
                </a:lnTo>
                <a:close/>
                <a:moveTo>
                  <a:pt x="221539" y="113193"/>
                </a:moveTo>
                <a:cubicBezTo>
                  <a:pt x="94144" y="113193"/>
                  <a:pt x="28405" y="83257"/>
                  <a:pt x="28405" y="70416"/>
                </a:cubicBezTo>
                <a:cubicBezTo>
                  <a:pt x="28405" y="57574"/>
                  <a:pt x="94144" y="27639"/>
                  <a:pt x="221539" y="27639"/>
                </a:cubicBezTo>
                <a:cubicBezTo>
                  <a:pt x="348934" y="27639"/>
                  <a:pt x="414673" y="57659"/>
                  <a:pt x="414673" y="70416"/>
                </a:cubicBezTo>
                <a:cubicBezTo>
                  <a:pt x="414673" y="83172"/>
                  <a:pt x="348934" y="113193"/>
                  <a:pt x="221539" y="113193"/>
                </a:cubicBezTo>
                <a:close/>
              </a:path>
            </a:pathLst>
          </a:custGeom>
          <a:solidFill>
            <a:schemeClr val="bg1"/>
          </a:solidFill>
          <a:ln w="8441" cap="flat">
            <a:noFill/>
            <a:prstDash val="solid"/>
            <a:miter/>
          </a:ln>
        </p:spPr>
        <p:txBody>
          <a:bodyPr rtlCol="0" anchor="ctr"/>
          <a:lstStyle/>
          <a:p>
            <a:endParaRPr lang="en-US" sz="1799"/>
          </a:p>
        </p:txBody>
      </p:sp>
      <p:sp>
        <p:nvSpPr>
          <p:cNvPr id="232" name="Freeform: Shape 231">
            <a:extLst>
              <a:ext uri="{FF2B5EF4-FFF2-40B4-BE49-F238E27FC236}">
                <a16:creationId xmlns:a16="http://schemas.microsoft.com/office/drawing/2014/main" id="{21E67AEF-9050-4DD0-9F6C-042ED7D4C772}"/>
              </a:ext>
            </a:extLst>
          </p:cNvPr>
          <p:cNvSpPr/>
          <p:nvPr/>
        </p:nvSpPr>
        <p:spPr>
          <a:xfrm>
            <a:off x="8051552" y="4709383"/>
            <a:ext cx="295394" cy="371385"/>
          </a:xfrm>
          <a:custGeom>
            <a:avLst/>
            <a:gdLst>
              <a:gd name="connsiteX0" fmla="*/ 440526 w 442311"/>
              <a:gd name="connsiteY0" fmla="*/ 80451 h 556098"/>
              <a:gd name="connsiteX1" fmla="*/ 442312 w 442311"/>
              <a:gd name="connsiteY1" fmla="*/ 70416 h 556098"/>
              <a:gd name="connsiteX2" fmla="*/ 221539 w 442311"/>
              <a:gd name="connsiteY2" fmla="*/ 0 h 556098"/>
              <a:gd name="connsiteX3" fmla="*/ 851 w 442311"/>
              <a:gd name="connsiteY3" fmla="*/ 70416 h 556098"/>
              <a:gd name="connsiteX4" fmla="*/ 221539 w 442311"/>
              <a:gd name="connsiteY4" fmla="*/ 140832 h 556098"/>
              <a:gd name="connsiteX5" fmla="*/ 412802 w 442311"/>
              <a:gd name="connsiteY5" fmla="*/ 108005 h 556098"/>
              <a:gd name="connsiteX6" fmla="*/ 412802 w 442311"/>
              <a:gd name="connsiteY6" fmla="*/ 212353 h 556098"/>
              <a:gd name="connsiteX7" fmla="*/ 411356 w 442311"/>
              <a:gd name="connsiteY7" fmla="*/ 218306 h 556098"/>
              <a:gd name="connsiteX8" fmla="*/ 221539 w 442311"/>
              <a:gd name="connsiteY8" fmla="*/ 254365 h 556098"/>
              <a:gd name="connsiteX9" fmla="*/ 28405 w 442311"/>
              <a:gd name="connsiteY9" fmla="*/ 211333 h 556098"/>
              <a:gd name="connsiteX10" fmla="*/ 27640 w 442311"/>
              <a:gd name="connsiteY10" fmla="*/ 163453 h 556098"/>
              <a:gd name="connsiteX11" fmla="*/ 13863 w 442311"/>
              <a:gd name="connsiteY11" fmla="*/ 149846 h 556098"/>
              <a:gd name="connsiteX12" fmla="*/ 13608 w 442311"/>
              <a:gd name="connsiteY12" fmla="*/ 149846 h 556098"/>
              <a:gd name="connsiteX13" fmla="*/ 1 w 442311"/>
              <a:gd name="connsiteY13" fmla="*/ 163879 h 556098"/>
              <a:gd name="connsiteX14" fmla="*/ 766 w 442311"/>
              <a:gd name="connsiteY14" fmla="*/ 211503 h 556098"/>
              <a:gd name="connsiteX15" fmla="*/ 221539 w 442311"/>
              <a:gd name="connsiteY15" fmla="*/ 281919 h 556098"/>
              <a:gd name="connsiteX16" fmla="*/ 412802 w 442311"/>
              <a:gd name="connsiteY16" fmla="*/ 253174 h 556098"/>
              <a:gd name="connsiteX17" fmla="*/ 412802 w 442311"/>
              <a:gd name="connsiteY17" fmla="*/ 347742 h 556098"/>
              <a:gd name="connsiteX18" fmla="*/ 411356 w 442311"/>
              <a:gd name="connsiteY18" fmla="*/ 353695 h 556098"/>
              <a:gd name="connsiteX19" fmla="*/ 221539 w 442311"/>
              <a:gd name="connsiteY19" fmla="*/ 389754 h 556098"/>
              <a:gd name="connsiteX20" fmla="*/ 28405 w 442311"/>
              <a:gd name="connsiteY20" fmla="*/ 346807 h 556098"/>
              <a:gd name="connsiteX21" fmla="*/ 27640 w 442311"/>
              <a:gd name="connsiteY21" fmla="*/ 298928 h 556098"/>
              <a:gd name="connsiteX22" fmla="*/ 13608 w 442311"/>
              <a:gd name="connsiteY22" fmla="*/ 285321 h 556098"/>
              <a:gd name="connsiteX23" fmla="*/ 1 w 442311"/>
              <a:gd name="connsiteY23" fmla="*/ 299353 h 556098"/>
              <a:gd name="connsiteX24" fmla="*/ 766 w 442311"/>
              <a:gd name="connsiteY24" fmla="*/ 346977 h 556098"/>
              <a:gd name="connsiteX25" fmla="*/ 221539 w 442311"/>
              <a:gd name="connsiteY25" fmla="*/ 417393 h 556098"/>
              <a:gd name="connsiteX26" fmla="*/ 412802 w 442311"/>
              <a:gd name="connsiteY26" fmla="*/ 388648 h 556098"/>
              <a:gd name="connsiteX27" fmla="*/ 412802 w 442311"/>
              <a:gd name="connsiteY27" fmla="*/ 486448 h 556098"/>
              <a:gd name="connsiteX28" fmla="*/ 411356 w 442311"/>
              <a:gd name="connsiteY28" fmla="*/ 492401 h 556098"/>
              <a:gd name="connsiteX29" fmla="*/ 221539 w 442311"/>
              <a:gd name="connsiteY29" fmla="*/ 528460 h 556098"/>
              <a:gd name="connsiteX30" fmla="*/ 28405 w 442311"/>
              <a:gd name="connsiteY30" fmla="*/ 485513 h 556098"/>
              <a:gd name="connsiteX31" fmla="*/ 27640 w 442311"/>
              <a:gd name="connsiteY31" fmla="*/ 437633 h 556098"/>
              <a:gd name="connsiteX32" fmla="*/ 13608 w 442311"/>
              <a:gd name="connsiteY32" fmla="*/ 424026 h 556098"/>
              <a:gd name="connsiteX33" fmla="*/ 1 w 442311"/>
              <a:gd name="connsiteY33" fmla="*/ 438058 h 556098"/>
              <a:gd name="connsiteX34" fmla="*/ 766 w 442311"/>
              <a:gd name="connsiteY34" fmla="*/ 485683 h 556098"/>
              <a:gd name="connsiteX35" fmla="*/ 221539 w 442311"/>
              <a:gd name="connsiteY35" fmla="*/ 556099 h 556098"/>
              <a:gd name="connsiteX36" fmla="*/ 437634 w 442311"/>
              <a:gd name="connsiteY36" fmla="*/ 501246 h 556098"/>
              <a:gd name="connsiteX37" fmla="*/ 440441 w 442311"/>
              <a:gd name="connsiteY37" fmla="*/ 501246 h 556098"/>
              <a:gd name="connsiteX38" fmla="*/ 440441 w 442311"/>
              <a:gd name="connsiteY38" fmla="*/ 80451 h 556098"/>
              <a:gd name="connsiteX39" fmla="*/ 221539 w 442311"/>
              <a:gd name="connsiteY39" fmla="*/ 113193 h 556098"/>
              <a:gd name="connsiteX40" fmla="*/ 28405 w 442311"/>
              <a:gd name="connsiteY40" fmla="*/ 70416 h 556098"/>
              <a:gd name="connsiteX41" fmla="*/ 221539 w 442311"/>
              <a:gd name="connsiteY41" fmla="*/ 27639 h 556098"/>
              <a:gd name="connsiteX42" fmla="*/ 414673 w 442311"/>
              <a:gd name="connsiteY42" fmla="*/ 70416 h 556098"/>
              <a:gd name="connsiteX43" fmla="*/ 221539 w 442311"/>
              <a:gd name="connsiteY43" fmla="*/ 113193 h 5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311" h="556098">
                <a:moveTo>
                  <a:pt x="440526" y="80451"/>
                </a:moveTo>
                <a:cubicBezTo>
                  <a:pt x="441631" y="77219"/>
                  <a:pt x="442312" y="73903"/>
                  <a:pt x="442312" y="70416"/>
                </a:cubicBezTo>
                <a:cubicBezTo>
                  <a:pt x="442312" y="22026"/>
                  <a:pt x="327928" y="0"/>
                  <a:pt x="221539" y="0"/>
                </a:cubicBezTo>
                <a:cubicBezTo>
                  <a:pt x="115150" y="0"/>
                  <a:pt x="851" y="22026"/>
                  <a:pt x="851" y="70416"/>
                </a:cubicBezTo>
                <a:cubicBezTo>
                  <a:pt x="851" y="118721"/>
                  <a:pt x="115235" y="140832"/>
                  <a:pt x="221539" y="140832"/>
                </a:cubicBezTo>
                <a:cubicBezTo>
                  <a:pt x="294846" y="140832"/>
                  <a:pt x="371981" y="130372"/>
                  <a:pt x="412802" y="108005"/>
                </a:cubicBezTo>
                <a:lnTo>
                  <a:pt x="412802" y="212353"/>
                </a:lnTo>
                <a:cubicBezTo>
                  <a:pt x="411951" y="214139"/>
                  <a:pt x="411356" y="216095"/>
                  <a:pt x="411356" y="218306"/>
                </a:cubicBezTo>
                <a:cubicBezTo>
                  <a:pt x="411356" y="230468"/>
                  <a:pt x="354037" y="254365"/>
                  <a:pt x="221539" y="254365"/>
                </a:cubicBezTo>
                <a:cubicBezTo>
                  <a:pt x="94144" y="254365"/>
                  <a:pt x="28405" y="224344"/>
                  <a:pt x="28405" y="211333"/>
                </a:cubicBezTo>
                <a:lnTo>
                  <a:pt x="27640" y="163453"/>
                </a:lnTo>
                <a:cubicBezTo>
                  <a:pt x="27555" y="155885"/>
                  <a:pt x="21347" y="149846"/>
                  <a:pt x="13863" y="149846"/>
                </a:cubicBezTo>
                <a:cubicBezTo>
                  <a:pt x="13778" y="149846"/>
                  <a:pt x="13693" y="149846"/>
                  <a:pt x="13608" y="149846"/>
                </a:cubicBezTo>
                <a:cubicBezTo>
                  <a:pt x="5954" y="149931"/>
                  <a:pt x="-84" y="156225"/>
                  <a:pt x="1" y="163879"/>
                </a:cubicBezTo>
                <a:lnTo>
                  <a:pt x="766" y="211503"/>
                </a:lnTo>
                <a:cubicBezTo>
                  <a:pt x="766" y="259893"/>
                  <a:pt x="115150" y="281919"/>
                  <a:pt x="221539" y="281919"/>
                </a:cubicBezTo>
                <a:cubicBezTo>
                  <a:pt x="270099" y="281919"/>
                  <a:pt x="366453" y="278432"/>
                  <a:pt x="412802" y="253174"/>
                </a:cubicBezTo>
                <a:lnTo>
                  <a:pt x="412802" y="347742"/>
                </a:lnTo>
                <a:cubicBezTo>
                  <a:pt x="411951" y="349528"/>
                  <a:pt x="411356" y="351484"/>
                  <a:pt x="411356" y="353695"/>
                </a:cubicBezTo>
                <a:cubicBezTo>
                  <a:pt x="411356" y="365857"/>
                  <a:pt x="354037" y="389754"/>
                  <a:pt x="221539" y="389754"/>
                </a:cubicBezTo>
                <a:cubicBezTo>
                  <a:pt x="94144" y="389754"/>
                  <a:pt x="28405" y="359819"/>
                  <a:pt x="28405" y="346807"/>
                </a:cubicBezTo>
                <a:lnTo>
                  <a:pt x="27640" y="298928"/>
                </a:lnTo>
                <a:cubicBezTo>
                  <a:pt x="27555" y="291274"/>
                  <a:pt x="21092" y="285150"/>
                  <a:pt x="13608" y="285321"/>
                </a:cubicBezTo>
                <a:cubicBezTo>
                  <a:pt x="5954" y="285406"/>
                  <a:pt x="-84" y="291699"/>
                  <a:pt x="1" y="299353"/>
                </a:cubicBezTo>
                <a:lnTo>
                  <a:pt x="766" y="346977"/>
                </a:lnTo>
                <a:cubicBezTo>
                  <a:pt x="766" y="395367"/>
                  <a:pt x="115150" y="417393"/>
                  <a:pt x="221539" y="417393"/>
                </a:cubicBezTo>
                <a:cubicBezTo>
                  <a:pt x="270099" y="417393"/>
                  <a:pt x="366453" y="413906"/>
                  <a:pt x="412802" y="388648"/>
                </a:cubicBezTo>
                <a:lnTo>
                  <a:pt x="412802" y="486448"/>
                </a:lnTo>
                <a:cubicBezTo>
                  <a:pt x="411951" y="488234"/>
                  <a:pt x="411356" y="490190"/>
                  <a:pt x="411356" y="492401"/>
                </a:cubicBezTo>
                <a:cubicBezTo>
                  <a:pt x="411356" y="504562"/>
                  <a:pt x="354037" y="528460"/>
                  <a:pt x="221539" y="528460"/>
                </a:cubicBezTo>
                <a:cubicBezTo>
                  <a:pt x="94144" y="528460"/>
                  <a:pt x="28405" y="498524"/>
                  <a:pt x="28405" y="485513"/>
                </a:cubicBezTo>
                <a:lnTo>
                  <a:pt x="27640" y="437633"/>
                </a:lnTo>
                <a:cubicBezTo>
                  <a:pt x="27555" y="429979"/>
                  <a:pt x="21092" y="424281"/>
                  <a:pt x="13608" y="424026"/>
                </a:cubicBezTo>
                <a:cubicBezTo>
                  <a:pt x="5954" y="424111"/>
                  <a:pt x="-84" y="430405"/>
                  <a:pt x="1" y="438058"/>
                </a:cubicBezTo>
                <a:lnTo>
                  <a:pt x="766" y="485683"/>
                </a:lnTo>
                <a:cubicBezTo>
                  <a:pt x="766" y="534072"/>
                  <a:pt x="115150" y="556099"/>
                  <a:pt x="221539" y="556099"/>
                </a:cubicBezTo>
                <a:cubicBezTo>
                  <a:pt x="283451" y="556099"/>
                  <a:pt x="422837" y="550486"/>
                  <a:pt x="437634" y="501246"/>
                </a:cubicBezTo>
                <a:lnTo>
                  <a:pt x="440441" y="501246"/>
                </a:lnTo>
                <a:lnTo>
                  <a:pt x="440441" y="80451"/>
                </a:lnTo>
                <a:close/>
                <a:moveTo>
                  <a:pt x="221539" y="113193"/>
                </a:moveTo>
                <a:cubicBezTo>
                  <a:pt x="94144" y="113193"/>
                  <a:pt x="28405" y="83257"/>
                  <a:pt x="28405" y="70416"/>
                </a:cubicBezTo>
                <a:cubicBezTo>
                  <a:pt x="28405" y="57574"/>
                  <a:pt x="94144" y="27639"/>
                  <a:pt x="221539" y="27639"/>
                </a:cubicBezTo>
                <a:cubicBezTo>
                  <a:pt x="348934" y="27639"/>
                  <a:pt x="414673" y="57659"/>
                  <a:pt x="414673" y="70416"/>
                </a:cubicBezTo>
                <a:cubicBezTo>
                  <a:pt x="414673" y="83172"/>
                  <a:pt x="348934" y="113193"/>
                  <a:pt x="221539" y="113193"/>
                </a:cubicBezTo>
                <a:close/>
              </a:path>
            </a:pathLst>
          </a:custGeom>
          <a:solidFill>
            <a:schemeClr val="bg1"/>
          </a:solidFill>
          <a:ln w="8441" cap="flat">
            <a:noFill/>
            <a:prstDash val="solid"/>
            <a:miter/>
          </a:ln>
        </p:spPr>
        <p:txBody>
          <a:bodyPr rtlCol="0" anchor="ctr"/>
          <a:lstStyle/>
          <a:p>
            <a:endParaRPr lang="en-US" sz="1799"/>
          </a:p>
        </p:txBody>
      </p:sp>
      <p:grpSp>
        <p:nvGrpSpPr>
          <p:cNvPr id="9" name="Group 8">
            <a:extLst>
              <a:ext uri="{FF2B5EF4-FFF2-40B4-BE49-F238E27FC236}">
                <a16:creationId xmlns:a16="http://schemas.microsoft.com/office/drawing/2014/main" id="{C445ECA0-608F-4CF2-9DA9-AF59ECA44999}"/>
              </a:ext>
            </a:extLst>
          </p:cNvPr>
          <p:cNvGrpSpPr/>
          <p:nvPr/>
        </p:nvGrpSpPr>
        <p:grpSpPr>
          <a:xfrm>
            <a:off x="970753" y="1430278"/>
            <a:ext cx="2384770" cy="4625628"/>
            <a:chOff x="969417" y="1429756"/>
            <a:chExt cx="2385391" cy="4626833"/>
          </a:xfrm>
        </p:grpSpPr>
        <p:grpSp>
          <p:nvGrpSpPr>
            <p:cNvPr id="45" name="Group 44">
              <a:extLst>
                <a:ext uri="{FF2B5EF4-FFF2-40B4-BE49-F238E27FC236}">
                  <a16:creationId xmlns:a16="http://schemas.microsoft.com/office/drawing/2014/main" id="{79C1D9AB-571D-4296-8D8D-EAF722134054}"/>
                </a:ext>
              </a:extLst>
            </p:cNvPr>
            <p:cNvGrpSpPr/>
            <p:nvPr/>
          </p:nvGrpSpPr>
          <p:grpSpPr>
            <a:xfrm>
              <a:off x="969417" y="1429756"/>
              <a:ext cx="2385391" cy="4626833"/>
              <a:chOff x="969417" y="1429756"/>
              <a:chExt cx="2385391" cy="4626833"/>
            </a:xfrm>
          </p:grpSpPr>
          <p:sp>
            <p:nvSpPr>
              <p:cNvPr id="138" name="TextBox 137">
                <a:extLst>
                  <a:ext uri="{FF2B5EF4-FFF2-40B4-BE49-F238E27FC236}">
                    <a16:creationId xmlns:a16="http://schemas.microsoft.com/office/drawing/2014/main" id="{C429E145-9EA9-D848-9D93-EC4D5DC69A46}"/>
                  </a:ext>
                </a:extLst>
              </p:cNvPr>
              <p:cNvSpPr txBox="1"/>
              <p:nvPr/>
            </p:nvSpPr>
            <p:spPr>
              <a:xfrm>
                <a:off x="1888802" y="1429756"/>
                <a:ext cx="546623" cy="215444"/>
              </a:xfrm>
              <a:prstGeom prst="rect">
                <a:avLst/>
              </a:prstGeom>
            </p:spPr>
            <p:txBody>
              <a:bodyPr wrap="none" lIns="0" tIns="0" rIns="0" bIns="0" rtlCol="0" anchor="ctr">
                <a:spAutoFit/>
              </a:bodyPr>
              <a:lstStyle/>
              <a:p>
                <a:pPr algn="ctr">
                  <a:spcAft>
                    <a:spcPts val="600"/>
                  </a:spcAft>
                  <a:defRPr/>
                </a:pPr>
                <a:r>
                  <a:rPr lang="en-US" sz="1400" spc="100" dirty="0">
                    <a:solidFill>
                      <a:schemeClr val="accent1"/>
                    </a:solidFill>
                    <a:latin typeface="Metropolis"/>
                  </a:rPr>
                  <a:t>Agility</a:t>
                </a:r>
              </a:p>
            </p:txBody>
          </p:sp>
          <p:grpSp>
            <p:nvGrpSpPr>
              <p:cNvPr id="99" name="Group 98">
                <a:extLst>
                  <a:ext uri="{FF2B5EF4-FFF2-40B4-BE49-F238E27FC236}">
                    <a16:creationId xmlns:a16="http://schemas.microsoft.com/office/drawing/2014/main" id="{DA23CD7E-5232-46A9-B0D3-A2637575C6C4}"/>
                  </a:ext>
                </a:extLst>
              </p:cNvPr>
              <p:cNvGrpSpPr/>
              <p:nvPr/>
            </p:nvGrpSpPr>
            <p:grpSpPr>
              <a:xfrm>
                <a:off x="969417" y="3999189"/>
                <a:ext cx="2385391" cy="2057400"/>
                <a:chOff x="800161" y="1737952"/>
                <a:chExt cx="2385391" cy="2097347"/>
              </a:xfrm>
            </p:grpSpPr>
            <p:sp>
              <p:nvSpPr>
                <p:cNvPr id="100" name="Rectangle 99">
                  <a:extLst>
                    <a:ext uri="{FF2B5EF4-FFF2-40B4-BE49-F238E27FC236}">
                      <a16:creationId xmlns:a16="http://schemas.microsoft.com/office/drawing/2014/main" id="{1C0F2D0A-32AD-4C2F-92B9-14EC2B508944}"/>
                    </a:ext>
                  </a:extLst>
                </p:cNvPr>
                <p:cNvSpPr/>
                <p:nvPr/>
              </p:nvSpPr>
              <p:spPr>
                <a:xfrm>
                  <a:off x="800161" y="1737952"/>
                  <a:ext cx="2385391" cy="20973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799"/>
                </a:p>
              </p:txBody>
            </p:sp>
            <p:sp>
              <p:nvSpPr>
                <p:cNvPr id="101" name="Freeform: Shape 100">
                  <a:extLst>
                    <a:ext uri="{FF2B5EF4-FFF2-40B4-BE49-F238E27FC236}">
                      <a16:creationId xmlns:a16="http://schemas.microsoft.com/office/drawing/2014/main" id="{CE01F297-21A3-4C12-ADB4-3FA701D3577D}"/>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1">
                        <a:lumMod val="75000"/>
                        <a:alpha val="0"/>
                      </a:schemeClr>
                    </a:gs>
                    <a:gs pos="100000">
                      <a:schemeClr val="accent1">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8" name="TextBox 17">
                <a:extLst>
                  <a:ext uri="{FF2B5EF4-FFF2-40B4-BE49-F238E27FC236}">
                    <a16:creationId xmlns:a16="http://schemas.microsoft.com/office/drawing/2014/main" id="{679D8B70-AB51-A74A-8C3F-59CFFF6AA7C9}"/>
                  </a:ext>
                </a:extLst>
              </p:cNvPr>
              <p:cNvSpPr txBox="1"/>
              <p:nvPr/>
            </p:nvSpPr>
            <p:spPr>
              <a:xfrm>
                <a:off x="1081223" y="5562896"/>
                <a:ext cx="2161779" cy="430887"/>
              </a:xfrm>
              <a:prstGeom prst="rect">
                <a:avLst/>
              </a:prstGeom>
            </p:spPr>
            <p:txBody>
              <a:bodyPr wrap="square" lIns="0" tIns="0" rIns="0" bIns="0" rtlCol="0" anchor="t">
                <a:noAutofit/>
              </a:bodyPr>
              <a:lstStyle/>
              <a:p>
                <a:pPr algn="ctr">
                  <a:spcAft>
                    <a:spcPts val="600"/>
                  </a:spcAft>
                  <a:defRPr/>
                </a:pPr>
                <a:r>
                  <a:rPr lang="en-US" sz="1200" b="1" dirty="0">
                    <a:solidFill>
                      <a:schemeClr val="bg1"/>
                    </a:solidFill>
                    <a:latin typeface="Metropolis"/>
                  </a:rPr>
                  <a:t>App Mobility </a:t>
                </a:r>
                <a:br>
                  <a:rPr lang="en-US" sz="1200" b="1" dirty="0">
                    <a:solidFill>
                      <a:schemeClr val="bg1"/>
                    </a:solidFill>
                    <a:latin typeface="Metropolis"/>
                  </a:rPr>
                </a:br>
                <a:r>
                  <a:rPr lang="en-US" sz="1200" b="1" dirty="0">
                    <a:solidFill>
                      <a:schemeClr val="bg1"/>
                    </a:solidFill>
                    <a:latin typeface="Metropolis"/>
                  </a:rPr>
                  <a:t>and Migration</a:t>
                </a:r>
              </a:p>
            </p:txBody>
          </p:sp>
          <p:grpSp>
            <p:nvGrpSpPr>
              <p:cNvPr id="7" name="Group 6">
                <a:extLst>
                  <a:ext uri="{FF2B5EF4-FFF2-40B4-BE49-F238E27FC236}">
                    <a16:creationId xmlns:a16="http://schemas.microsoft.com/office/drawing/2014/main" id="{6AE2288A-51CF-4A2C-89EE-0B6A97A4DDCF}"/>
                  </a:ext>
                </a:extLst>
              </p:cNvPr>
              <p:cNvGrpSpPr/>
              <p:nvPr/>
            </p:nvGrpSpPr>
            <p:grpSpPr>
              <a:xfrm>
                <a:off x="969417" y="1717719"/>
                <a:ext cx="2385391" cy="2057400"/>
                <a:chOff x="800161" y="1737952"/>
                <a:chExt cx="2385391" cy="2097347"/>
              </a:xfrm>
            </p:grpSpPr>
            <p:sp>
              <p:nvSpPr>
                <p:cNvPr id="64" name="Rectangle 63">
                  <a:extLst>
                    <a:ext uri="{FF2B5EF4-FFF2-40B4-BE49-F238E27FC236}">
                      <a16:creationId xmlns:a16="http://schemas.microsoft.com/office/drawing/2014/main" id="{43D49D98-63E4-A242-9BAE-0FBA96DB540D}"/>
                    </a:ext>
                  </a:extLst>
                </p:cNvPr>
                <p:cNvSpPr/>
                <p:nvPr/>
              </p:nvSpPr>
              <p:spPr>
                <a:xfrm>
                  <a:off x="800161" y="1737952"/>
                  <a:ext cx="2385391" cy="20973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799"/>
                </a:p>
              </p:txBody>
            </p:sp>
            <p:sp>
              <p:nvSpPr>
                <p:cNvPr id="97" name="Freeform: Shape 96">
                  <a:extLst>
                    <a:ext uri="{FF2B5EF4-FFF2-40B4-BE49-F238E27FC236}">
                      <a16:creationId xmlns:a16="http://schemas.microsoft.com/office/drawing/2014/main" id="{C2EFC636-5163-429F-BB0A-A7845A4EDCAA}"/>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1">
                        <a:lumMod val="75000"/>
                        <a:alpha val="0"/>
                      </a:schemeClr>
                    </a:gs>
                    <a:gs pos="100000">
                      <a:schemeClr val="accent1">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57" name="TextBox 56">
                <a:extLst>
                  <a:ext uri="{FF2B5EF4-FFF2-40B4-BE49-F238E27FC236}">
                    <a16:creationId xmlns:a16="http://schemas.microsoft.com/office/drawing/2014/main" id="{54B78E35-343E-F948-8D42-E4F637DFE22D}"/>
                  </a:ext>
                </a:extLst>
              </p:cNvPr>
              <p:cNvSpPr txBox="1"/>
              <p:nvPr/>
            </p:nvSpPr>
            <p:spPr>
              <a:xfrm>
                <a:off x="1081223" y="3283760"/>
                <a:ext cx="2161779" cy="430887"/>
              </a:xfrm>
              <a:prstGeom prst="rect">
                <a:avLst/>
              </a:prstGeom>
            </p:spPr>
            <p:txBody>
              <a:bodyPr wrap="square" lIns="0" tIns="0" rIns="0" bIns="0" rtlCol="0" anchor="t">
                <a:noAutofit/>
              </a:bodyPr>
              <a:lstStyle/>
              <a:p>
                <a:pPr algn="ctr">
                  <a:spcAft>
                    <a:spcPts val="600"/>
                  </a:spcAft>
                  <a:defRPr/>
                </a:pPr>
                <a:r>
                  <a:rPr lang="en-US" sz="1200" b="1" dirty="0">
                    <a:solidFill>
                      <a:schemeClr val="bg1"/>
                    </a:solidFill>
                    <a:latin typeface="Metropolis"/>
                  </a:rPr>
                  <a:t>Hybrid and Multi-Cloud Application Patterns</a:t>
                </a:r>
              </a:p>
            </p:txBody>
          </p:sp>
          <p:grpSp>
            <p:nvGrpSpPr>
              <p:cNvPr id="15" name="Group 14">
                <a:extLst>
                  <a:ext uri="{FF2B5EF4-FFF2-40B4-BE49-F238E27FC236}">
                    <a16:creationId xmlns:a16="http://schemas.microsoft.com/office/drawing/2014/main" id="{2F7403D1-1267-44A7-997B-0886941FCAB8}"/>
                  </a:ext>
                </a:extLst>
              </p:cNvPr>
              <p:cNvGrpSpPr/>
              <p:nvPr/>
            </p:nvGrpSpPr>
            <p:grpSpPr>
              <a:xfrm>
                <a:off x="1250939" y="1910002"/>
                <a:ext cx="1691292" cy="1151002"/>
                <a:chOff x="1239535" y="2062877"/>
                <a:chExt cx="1691292" cy="1151002"/>
              </a:xfrm>
            </p:grpSpPr>
            <p:grpSp>
              <p:nvGrpSpPr>
                <p:cNvPr id="5" name="Group 4">
                  <a:extLst>
                    <a:ext uri="{FF2B5EF4-FFF2-40B4-BE49-F238E27FC236}">
                      <a16:creationId xmlns:a16="http://schemas.microsoft.com/office/drawing/2014/main" id="{47CE1A12-8B26-4CDD-B7F6-E0DD643C3E41}"/>
                    </a:ext>
                  </a:extLst>
                </p:cNvPr>
                <p:cNvGrpSpPr/>
                <p:nvPr/>
              </p:nvGrpSpPr>
              <p:grpSpPr>
                <a:xfrm>
                  <a:off x="2249717" y="2819916"/>
                  <a:ext cx="410043" cy="304506"/>
                  <a:chOff x="2321322" y="2607711"/>
                  <a:chExt cx="410043" cy="304506"/>
                </a:xfrm>
              </p:grpSpPr>
              <p:sp>
                <p:nvSpPr>
                  <p:cNvPr id="71" name="Hexagon 70">
                    <a:extLst>
                      <a:ext uri="{FF2B5EF4-FFF2-40B4-BE49-F238E27FC236}">
                        <a16:creationId xmlns:a16="http://schemas.microsoft.com/office/drawing/2014/main" id="{BB8C444E-8C51-3E45-8DE1-70F6D6D10483}"/>
                      </a:ext>
                    </a:extLst>
                  </p:cNvPr>
                  <p:cNvSpPr>
                    <a:spLocks noChangeAspect="1"/>
                  </p:cNvSpPr>
                  <p:nvPr/>
                </p:nvSpPr>
                <p:spPr>
                  <a:xfrm>
                    <a:off x="2321322" y="2607711"/>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21" name="Hexagon 120">
                    <a:extLst>
                      <a:ext uri="{FF2B5EF4-FFF2-40B4-BE49-F238E27FC236}">
                        <a16:creationId xmlns:a16="http://schemas.microsoft.com/office/drawing/2014/main" id="{D7CF2E7B-2D18-1B4D-8121-A626A162FA84}"/>
                      </a:ext>
                    </a:extLst>
                  </p:cNvPr>
                  <p:cNvSpPr>
                    <a:spLocks noChangeAspect="1"/>
                  </p:cNvSpPr>
                  <p:nvPr/>
                </p:nvSpPr>
                <p:spPr>
                  <a:xfrm>
                    <a:off x="2525657" y="2729337"/>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grpSp>
            <p:grpSp>
              <p:nvGrpSpPr>
                <p:cNvPr id="14" name="Group 13">
                  <a:extLst>
                    <a:ext uri="{FF2B5EF4-FFF2-40B4-BE49-F238E27FC236}">
                      <a16:creationId xmlns:a16="http://schemas.microsoft.com/office/drawing/2014/main" id="{662E7A86-CCF3-4B03-97C8-3EA50C85A296}"/>
                    </a:ext>
                  </a:extLst>
                </p:cNvPr>
                <p:cNvGrpSpPr/>
                <p:nvPr/>
              </p:nvGrpSpPr>
              <p:grpSpPr>
                <a:xfrm>
                  <a:off x="1239535" y="2062877"/>
                  <a:ext cx="916294" cy="524653"/>
                  <a:chOff x="1239535" y="2062877"/>
                  <a:chExt cx="916294" cy="524653"/>
                </a:xfrm>
              </p:grpSpPr>
              <p:grpSp>
                <p:nvGrpSpPr>
                  <p:cNvPr id="2" name="Group 1">
                    <a:extLst>
                      <a:ext uri="{FF2B5EF4-FFF2-40B4-BE49-F238E27FC236}">
                        <a16:creationId xmlns:a16="http://schemas.microsoft.com/office/drawing/2014/main" id="{27AAFD46-EAA1-4B8F-832F-FA80222A6860}"/>
                      </a:ext>
                    </a:extLst>
                  </p:cNvPr>
                  <p:cNvGrpSpPr/>
                  <p:nvPr/>
                </p:nvGrpSpPr>
                <p:grpSpPr>
                  <a:xfrm>
                    <a:off x="1595285" y="2203665"/>
                    <a:ext cx="315118" cy="307585"/>
                    <a:chOff x="1573607" y="2101348"/>
                    <a:chExt cx="315118" cy="307585"/>
                  </a:xfrm>
                </p:grpSpPr>
                <p:sp>
                  <p:nvSpPr>
                    <p:cNvPr id="113" name="Hexagon 112">
                      <a:extLst>
                        <a:ext uri="{FF2B5EF4-FFF2-40B4-BE49-F238E27FC236}">
                          <a16:creationId xmlns:a16="http://schemas.microsoft.com/office/drawing/2014/main" id="{7C3903DA-A588-EB45-9486-89A7ED9261FC}"/>
                        </a:ext>
                      </a:extLst>
                    </p:cNvPr>
                    <p:cNvSpPr>
                      <a:spLocks noChangeAspect="1"/>
                    </p:cNvSpPr>
                    <p:nvPr/>
                  </p:nvSpPr>
                  <p:spPr>
                    <a:xfrm>
                      <a:off x="1729055" y="21013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18" name="Hexagon 117">
                      <a:extLst>
                        <a:ext uri="{FF2B5EF4-FFF2-40B4-BE49-F238E27FC236}">
                          <a16:creationId xmlns:a16="http://schemas.microsoft.com/office/drawing/2014/main" id="{52BB1B69-A35D-6441-81CA-7A6A51D4167B}"/>
                        </a:ext>
                      </a:extLst>
                    </p:cNvPr>
                    <p:cNvSpPr>
                      <a:spLocks noChangeAspect="1"/>
                    </p:cNvSpPr>
                    <p:nvPr/>
                  </p:nvSpPr>
                  <p:spPr>
                    <a:xfrm>
                      <a:off x="1573607" y="21898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20" name="Hexagon 119">
                      <a:extLst>
                        <a:ext uri="{FF2B5EF4-FFF2-40B4-BE49-F238E27FC236}">
                          <a16:creationId xmlns:a16="http://schemas.microsoft.com/office/drawing/2014/main" id="{278321EA-B915-5B4B-9FF1-8A148200B708}"/>
                        </a:ext>
                      </a:extLst>
                    </p:cNvPr>
                    <p:cNvSpPr>
                      <a:spLocks noChangeAspect="1"/>
                    </p:cNvSpPr>
                    <p:nvPr/>
                  </p:nvSpPr>
                  <p:spPr>
                    <a:xfrm>
                      <a:off x="1733277" y="22707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grpSp>
              <p:pic>
                <p:nvPicPr>
                  <p:cNvPr id="165" name="Graphic 164">
                    <a:extLst>
                      <a:ext uri="{FF2B5EF4-FFF2-40B4-BE49-F238E27FC236}">
                        <a16:creationId xmlns:a16="http://schemas.microsoft.com/office/drawing/2014/main" id="{BC4E46CE-A3BA-42ED-BFB2-577A4F17E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9535" y="2062877"/>
                    <a:ext cx="916294" cy="524653"/>
                  </a:xfrm>
                  <a:prstGeom prst="rect">
                    <a:avLst/>
                  </a:prstGeom>
                </p:spPr>
              </p:pic>
            </p:grpSp>
            <p:pic>
              <p:nvPicPr>
                <p:cNvPr id="167" name="Graphic 166">
                  <a:extLst>
                    <a:ext uri="{FF2B5EF4-FFF2-40B4-BE49-F238E27FC236}">
                      <a16:creationId xmlns:a16="http://schemas.microsoft.com/office/drawing/2014/main" id="{DC9824C2-CA6F-4E88-93D4-DFCBD27416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5223" y="2592283"/>
                  <a:ext cx="1085604" cy="621596"/>
                </a:xfrm>
                <a:prstGeom prst="rect">
                  <a:avLst/>
                </a:prstGeom>
              </p:spPr>
            </p:pic>
            <p:cxnSp>
              <p:nvCxnSpPr>
                <p:cNvPr id="168" name="Straight Connector 167">
                  <a:extLst>
                    <a:ext uri="{FF2B5EF4-FFF2-40B4-BE49-F238E27FC236}">
                      <a16:creationId xmlns:a16="http://schemas.microsoft.com/office/drawing/2014/main" id="{3FB67E84-8ECE-4EDA-A7A6-807EEAE6C270}"/>
                    </a:ext>
                  </a:extLst>
                </p:cNvPr>
                <p:cNvCxnSpPr>
                  <a:cxnSpLocks/>
                </p:cNvCxnSpPr>
                <p:nvPr/>
              </p:nvCxnSpPr>
              <p:spPr bwMode="gray">
                <a:xfrm>
                  <a:off x="1926760" y="2463167"/>
                  <a:ext cx="552779" cy="315322"/>
                </a:xfrm>
                <a:prstGeom prst="line">
                  <a:avLst/>
                </a:prstGeom>
                <a:ln w="190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291BE1D-BBE8-480C-8047-11A2A6BCBA79}"/>
                  </a:ext>
                </a:extLst>
              </p:cNvPr>
              <p:cNvGrpSpPr/>
              <p:nvPr/>
            </p:nvGrpSpPr>
            <p:grpSpPr>
              <a:xfrm>
                <a:off x="1140653" y="4679950"/>
                <a:ext cx="2057742" cy="471780"/>
                <a:chOff x="1140653" y="4679950"/>
                <a:chExt cx="2057742" cy="471780"/>
              </a:xfrm>
            </p:grpSpPr>
            <p:grpSp>
              <p:nvGrpSpPr>
                <p:cNvPr id="169" name="Group 168">
                  <a:extLst>
                    <a:ext uri="{FF2B5EF4-FFF2-40B4-BE49-F238E27FC236}">
                      <a16:creationId xmlns:a16="http://schemas.microsoft.com/office/drawing/2014/main" id="{F99679DF-85A4-46A5-AA81-9F3770D0A2D7}"/>
                    </a:ext>
                  </a:extLst>
                </p:cNvPr>
                <p:cNvGrpSpPr/>
                <p:nvPr/>
              </p:nvGrpSpPr>
              <p:grpSpPr>
                <a:xfrm>
                  <a:off x="1140653" y="4679950"/>
                  <a:ext cx="823956" cy="471780"/>
                  <a:chOff x="1239535" y="2062877"/>
                  <a:chExt cx="916294" cy="524653"/>
                </a:xfrm>
              </p:grpSpPr>
              <p:grpSp>
                <p:nvGrpSpPr>
                  <p:cNvPr id="170" name="Group 169">
                    <a:extLst>
                      <a:ext uri="{FF2B5EF4-FFF2-40B4-BE49-F238E27FC236}">
                        <a16:creationId xmlns:a16="http://schemas.microsoft.com/office/drawing/2014/main" id="{8F3B5C1B-3482-490D-A986-C2D2DFF2FA9D}"/>
                      </a:ext>
                    </a:extLst>
                  </p:cNvPr>
                  <p:cNvGrpSpPr/>
                  <p:nvPr/>
                </p:nvGrpSpPr>
                <p:grpSpPr>
                  <a:xfrm>
                    <a:off x="1595285" y="2203665"/>
                    <a:ext cx="315118" cy="307585"/>
                    <a:chOff x="1573607" y="2101348"/>
                    <a:chExt cx="315118" cy="307585"/>
                  </a:xfrm>
                </p:grpSpPr>
                <p:sp>
                  <p:nvSpPr>
                    <p:cNvPr id="174" name="Hexagon 173">
                      <a:extLst>
                        <a:ext uri="{FF2B5EF4-FFF2-40B4-BE49-F238E27FC236}">
                          <a16:creationId xmlns:a16="http://schemas.microsoft.com/office/drawing/2014/main" id="{C8DF6A98-A673-44C0-BD80-B111875CFDED}"/>
                        </a:ext>
                      </a:extLst>
                    </p:cNvPr>
                    <p:cNvSpPr>
                      <a:spLocks noChangeAspect="1"/>
                    </p:cNvSpPr>
                    <p:nvPr/>
                  </p:nvSpPr>
                  <p:spPr>
                    <a:xfrm>
                      <a:off x="1729055" y="21013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76" name="Hexagon 175">
                      <a:extLst>
                        <a:ext uri="{FF2B5EF4-FFF2-40B4-BE49-F238E27FC236}">
                          <a16:creationId xmlns:a16="http://schemas.microsoft.com/office/drawing/2014/main" id="{14054036-D954-4717-B7CE-3B3450F07272}"/>
                        </a:ext>
                      </a:extLst>
                    </p:cNvPr>
                    <p:cNvSpPr>
                      <a:spLocks noChangeAspect="1"/>
                    </p:cNvSpPr>
                    <p:nvPr/>
                  </p:nvSpPr>
                  <p:spPr>
                    <a:xfrm>
                      <a:off x="1573607" y="21898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77" name="Hexagon 176">
                      <a:extLst>
                        <a:ext uri="{FF2B5EF4-FFF2-40B4-BE49-F238E27FC236}">
                          <a16:creationId xmlns:a16="http://schemas.microsoft.com/office/drawing/2014/main" id="{236667CC-1DFA-4983-9B43-1D14421CBC66}"/>
                        </a:ext>
                      </a:extLst>
                    </p:cNvPr>
                    <p:cNvSpPr>
                      <a:spLocks noChangeAspect="1"/>
                    </p:cNvSpPr>
                    <p:nvPr/>
                  </p:nvSpPr>
                  <p:spPr>
                    <a:xfrm>
                      <a:off x="1733277" y="22707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grpSp>
              <p:pic>
                <p:nvPicPr>
                  <p:cNvPr id="171" name="Graphic 170">
                    <a:extLst>
                      <a:ext uri="{FF2B5EF4-FFF2-40B4-BE49-F238E27FC236}">
                        <a16:creationId xmlns:a16="http://schemas.microsoft.com/office/drawing/2014/main" id="{027D70CD-91DE-490F-9911-AF872D517D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9535" y="2062877"/>
                    <a:ext cx="916294" cy="524653"/>
                  </a:xfrm>
                  <a:prstGeom prst="rect">
                    <a:avLst/>
                  </a:prstGeom>
                </p:spPr>
              </p:pic>
            </p:grpSp>
            <p:grpSp>
              <p:nvGrpSpPr>
                <p:cNvPr id="178" name="Group 177">
                  <a:extLst>
                    <a:ext uri="{FF2B5EF4-FFF2-40B4-BE49-F238E27FC236}">
                      <a16:creationId xmlns:a16="http://schemas.microsoft.com/office/drawing/2014/main" id="{0FCA8BA4-76EE-458C-A976-79A4D5E4CEEE}"/>
                    </a:ext>
                  </a:extLst>
                </p:cNvPr>
                <p:cNvGrpSpPr/>
                <p:nvPr/>
              </p:nvGrpSpPr>
              <p:grpSpPr>
                <a:xfrm>
                  <a:off x="2374439" y="4679950"/>
                  <a:ext cx="823956" cy="471780"/>
                  <a:chOff x="1239535" y="2062877"/>
                  <a:chExt cx="916294" cy="524653"/>
                </a:xfrm>
              </p:grpSpPr>
              <p:grpSp>
                <p:nvGrpSpPr>
                  <p:cNvPr id="179" name="Group 178">
                    <a:extLst>
                      <a:ext uri="{FF2B5EF4-FFF2-40B4-BE49-F238E27FC236}">
                        <a16:creationId xmlns:a16="http://schemas.microsoft.com/office/drawing/2014/main" id="{A811127A-AC48-42D3-B92D-FF5F10F020FB}"/>
                      </a:ext>
                    </a:extLst>
                  </p:cNvPr>
                  <p:cNvGrpSpPr/>
                  <p:nvPr/>
                </p:nvGrpSpPr>
                <p:grpSpPr>
                  <a:xfrm>
                    <a:off x="1595285" y="2203665"/>
                    <a:ext cx="315118" cy="307585"/>
                    <a:chOff x="1573607" y="2101348"/>
                    <a:chExt cx="315118" cy="307585"/>
                  </a:xfrm>
                </p:grpSpPr>
                <p:sp>
                  <p:nvSpPr>
                    <p:cNvPr id="190" name="Hexagon 189">
                      <a:extLst>
                        <a:ext uri="{FF2B5EF4-FFF2-40B4-BE49-F238E27FC236}">
                          <a16:creationId xmlns:a16="http://schemas.microsoft.com/office/drawing/2014/main" id="{A437F56D-A49F-4AC0-94ED-6A44B745CEB1}"/>
                        </a:ext>
                      </a:extLst>
                    </p:cNvPr>
                    <p:cNvSpPr>
                      <a:spLocks noChangeAspect="1"/>
                    </p:cNvSpPr>
                    <p:nvPr/>
                  </p:nvSpPr>
                  <p:spPr>
                    <a:xfrm>
                      <a:off x="1729055" y="21013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91" name="Hexagon 190">
                      <a:extLst>
                        <a:ext uri="{FF2B5EF4-FFF2-40B4-BE49-F238E27FC236}">
                          <a16:creationId xmlns:a16="http://schemas.microsoft.com/office/drawing/2014/main" id="{2434699B-0784-4816-A1FF-91BE8CF0D63A}"/>
                        </a:ext>
                      </a:extLst>
                    </p:cNvPr>
                    <p:cNvSpPr>
                      <a:spLocks noChangeAspect="1"/>
                    </p:cNvSpPr>
                    <p:nvPr/>
                  </p:nvSpPr>
                  <p:spPr>
                    <a:xfrm>
                      <a:off x="1573607" y="21898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93" name="Hexagon 192">
                      <a:extLst>
                        <a:ext uri="{FF2B5EF4-FFF2-40B4-BE49-F238E27FC236}">
                          <a16:creationId xmlns:a16="http://schemas.microsoft.com/office/drawing/2014/main" id="{0F864333-9861-481A-924B-55943C15355D}"/>
                        </a:ext>
                      </a:extLst>
                    </p:cNvPr>
                    <p:cNvSpPr>
                      <a:spLocks noChangeAspect="1"/>
                    </p:cNvSpPr>
                    <p:nvPr/>
                  </p:nvSpPr>
                  <p:spPr>
                    <a:xfrm>
                      <a:off x="1733277" y="22707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grpSp>
              <p:pic>
                <p:nvPicPr>
                  <p:cNvPr id="189" name="Graphic 188">
                    <a:extLst>
                      <a:ext uri="{FF2B5EF4-FFF2-40B4-BE49-F238E27FC236}">
                        <a16:creationId xmlns:a16="http://schemas.microsoft.com/office/drawing/2014/main" id="{930EF53F-E673-4911-AD27-494AEF7CD4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9535" y="2062877"/>
                    <a:ext cx="916294" cy="524653"/>
                  </a:xfrm>
                  <a:prstGeom prst="rect">
                    <a:avLst/>
                  </a:prstGeom>
                </p:spPr>
              </p:pic>
            </p:grpSp>
          </p:grpSp>
          <p:sp>
            <p:nvSpPr>
              <p:cNvPr id="197" name="Freeform: Shape 196">
                <a:extLst>
                  <a:ext uri="{FF2B5EF4-FFF2-40B4-BE49-F238E27FC236}">
                    <a16:creationId xmlns:a16="http://schemas.microsoft.com/office/drawing/2014/main" id="{49DBA2F7-22D9-4BD5-810C-F588876A3041}"/>
                  </a:ext>
                </a:extLst>
              </p:cNvPr>
              <p:cNvSpPr/>
              <p:nvPr/>
            </p:nvSpPr>
            <p:spPr>
              <a:xfrm>
                <a:off x="2521196" y="2554044"/>
                <a:ext cx="145460" cy="182881"/>
              </a:xfrm>
              <a:custGeom>
                <a:avLst/>
                <a:gdLst>
                  <a:gd name="connsiteX0" fmla="*/ 440526 w 442311"/>
                  <a:gd name="connsiteY0" fmla="*/ 80451 h 556098"/>
                  <a:gd name="connsiteX1" fmla="*/ 442312 w 442311"/>
                  <a:gd name="connsiteY1" fmla="*/ 70416 h 556098"/>
                  <a:gd name="connsiteX2" fmla="*/ 221539 w 442311"/>
                  <a:gd name="connsiteY2" fmla="*/ 0 h 556098"/>
                  <a:gd name="connsiteX3" fmla="*/ 851 w 442311"/>
                  <a:gd name="connsiteY3" fmla="*/ 70416 h 556098"/>
                  <a:gd name="connsiteX4" fmla="*/ 221539 w 442311"/>
                  <a:gd name="connsiteY4" fmla="*/ 140832 h 556098"/>
                  <a:gd name="connsiteX5" fmla="*/ 412802 w 442311"/>
                  <a:gd name="connsiteY5" fmla="*/ 108005 h 556098"/>
                  <a:gd name="connsiteX6" fmla="*/ 412802 w 442311"/>
                  <a:gd name="connsiteY6" fmla="*/ 212353 h 556098"/>
                  <a:gd name="connsiteX7" fmla="*/ 411356 w 442311"/>
                  <a:gd name="connsiteY7" fmla="*/ 218306 h 556098"/>
                  <a:gd name="connsiteX8" fmla="*/ 221539 w 442311"/>
                  <a:gd name="connsiteY8" fmla="*/ 254365 h 556098"/>
                  <a:gd name="connsiteX9" fmla="*/ 28405 w 442311"/>
                  <a:gd name="connsiteY9" fmla="*/ 211333 h 556098"/>
                  <a:gd name="connsiteX10" fmla="*/ 27640 w 442311"/>
                  <a:gd name="connsiteY10" fmla="*/ 163453 h 556098"/>
                  <a:gd name="connsiteX11" fmla="*/ 13863 w 442311"/>
                  <a:gd name="connsiteY11" fmla="*/ 149846 h 556098"/>
                  <a:gd name="connsiteX12" fmla="*/ 13608 w 442311"/>
                  <a:gd name="connsiteY12" fmla="*/ 149846 h 556098"/>
                  <a:gd name="connsiteX13" fmla="*/ 1 w 442311"/>
                  <a:gd name="connsiteY13" fmla="*/ 163879 h 556098"/>
                  <a:gd name="connsiteX14" fmla="*/ 766 w 442311"/>
                  <a:gd name="connsiteY14" fmla="*/ 211503 h 556098"/>
                  <a:gd name="connsiteX15" fmla="*/ 221539 w 442311"/>
                  <a:gd name="connsiteY15" fmla="*/ 281919 h 556098"/>
                  <a:gd name="connsiteX16" fmla="*/ 412802 w 442311"/>
                  <a:gd name="connsiteY16" fmla="*/ 253174 h 556098"/>
                  <a:gd name="connsiteX17" fmla="*/ 412802 w 442311"/>
                  <a:gd name="connsiteY17" fmla="*/ 347742 h 556098"/>
                  <a:gd name="connsiteX18" fmla="*/ 411356 w 442311"/>
                  <a:gd name="connsiteY18" fmla="*/ 353695 h 556098"/>
                  <a:gd name="connsiteX19" fmla="*/ 221539 w 442311"/>
                  <a:gd name="connsiteY19" fmla="*/ 389754 h 556098"/>
                  <a:gd name="connsiteX20" fmla="*/ 28405 w 442311"/>
                  <a:gd name="connsiteY20" fmla="*/ 346807 h 556098"/>
                  <a:gd name="connsiteX21" fmla="*/ 27640 w 442311"/>
                  <a:gd name="connsiteY21" fmla="*/ 298928 h 556098"/>
                  <a:gd name="connsiteX22" fmla="*/ 13608 w 442311"/>
                  <a:gd name="connsiteY22" fmla="*/ 285321 h 556098"/>
                  <a:gd name="connsiteX23" fmla="*/ 1 w 442311"/>
                  <a:gd name="connsiteY23" fmla="*/ 299353 h 556098"/>
                  <a:gd name="connsiteX24" fmla="*/ 766 w 442311"/>
                  <a:gd name="connsiteY24" fmla="*/ 346977 h 556098"/>
                  <a:gd name="connsiteX25" fmla="*/ 221539 w 442311"/>
                  <a:gd name="connsiteY25" fmla="*/ 417393 h 556098"/>
                  <a:gd name="connsiteX26" fmla="*/ 412802 w 442311"/>
                  <a:gd name="connsiteY26" fmla="*/ 388648 h 556098"/>
                  <a:gd name="connsiteX27" fmla="*/ 412802 w 442311"/>
                  <a:gd name="connsiteY27" fmla="*/ 486448 h 556098"/>
                  <a:gd name="connsiteX28" fmla="*/ 411356 w 442311"/>
                  <a:gd name="connsiteY28" fmla="*/ 492401 h 556098"/>
                  <a:gd name="connsiteX29" fmla="*/ 221539 w 442311"/>
                  <a:gd name="connsiteY29" fmla="*/ 528460 h 556098"/>
                  <a:gd name="connsiteX30" fmla="*/ 28405 w 442311"/>
                  <a:gd name="connsiteY30" fmla="*/ 485513 h 556098"/>
                  <a:gd name="connsiteX31" fmla="*/ 27640 w 442311"/>
                  <a:gd name="connsiteY31" fmla="*/ 437633 h 556098"/>
                  <a:gd name="connsiteX32" fmla="*/ 13608 w 442311"/>
                  <a:gd name="connsiteY32" fmla="*/ 424026 h 556098"/>
                  <a:gd name="connsiteX33" fmla="*/ 1 w 442311"/>
                  <a:gd name="connsiteY33" fmla="*/ 438058 h 556098"/>
                  <a:gd name="connsiteX34" fmla="*/ 766 w 442311"/>
                  <a:gd name="connsiteY34" fmla="*/ 485683 h 556098"/>
                  <a:gd name="connsiteX35" fmla="*/ 221539 w 442311"/>
                  <a:gd name="connsiteY35" fmla="*/ 556099 h 556098"/>
                  <a:gd name="connsiteX36" fmla="*/ 437634 w 442311"/>
                  <a:gd name="connsiteY36" fmla="*/ 501246 h 556098"/>
                  <a:gd name="connsiteX37" fmla="*/ 440441 w 442311"/>
                  <a:gd name="connsiteY37" fmla="*/ 501246 h 556098"/>
                  <a:gd name="connsiteX38" fmla="*/ 440441 w 442311"/>
                  <a:gd name="connsiteY38" fmla="*/ 80451 h 556098"/>
                  <a:gd name="connsiteX39" fmla="*/ 221539 w 442311"/>
                  <a:gd name="connsiteY39" fmla="*/ 113193 h 556098"/>
                  <a:gd name="connsiteX40" fmla="*/ 28405 w 442311"/>
                  <a:gd name="connsiteY40" fmla="*/ 70416 h 556098"/>
                  <a:gd name="connsiteX41" fmla="*/ 221539 w 442311"/>
                  <a:gd name="connsiteY41" fmla="*/ 27639 h 556098"/>
                  <a:gd name="connsiteX42" fmla="*/ 414673 w 442311"/>
                  <a:gd name="connsiteY42" fmla="*/ 70416 h 556098"/>
                  <a:gd name="connsiteX43" fmla="*/ 221539 w 442311"/>
                  <a:gd name="connsiteY43" fmla="*/ 113193 h 5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311" h="556098">
                    <a:moveTo>
                      <a:pt x="440526" y="80451"/>
                    </a:moveTo>
                    <a:cubicBezTo>
                      <a:pt x="441631" y="77219"/>
                      <a:pt x="442312" y="73903"/>
                      <a:pt x="442312" y="70416"/>
                    </a:cubicBezTo>
                    <a:cubicBezTo>
                      <a:pt x="442312" y="22026"/>
                      <a:pt x="327928" y="0"/>
                      <a:pt x="221539" y="0"/>
                    </a:cubicBezTo>
                    <a:cubicBezTo>
                      <a:pt x="115150" y="0"/>
                      <a:pt x="851" y="22026"/>
                      <a:pt x="851" y="70416"/>
                    </a:cubicBezTo>
                    <a:cubicBezTo>
                      <a:pt x="851" y="118721"/>
                      <a:pt x="115235" y="140832"/>
                      <a:pt x="221539" y="140832"/>
                    </a:cubicBezTo>
                    <a:cubicBezTo>
                      <a:pt x="294846" y="140832"/>
                      <a:pt x="371981" y="130372"/>
                      <a:pt x="412802" y="108005"/>
                    </a:cubicBezTo>
                    <a:lnTo>
                      <a:pt x="412802" y="212353"/>
                    </a:lnTo>
                    <a:cubicBezTo>
                      <a:pt x="411951" y="214139"/>
                      <a:pt x="411356" y="216095"/>
                      <a:pt x="411356" y="218306"/>
                    </a:cubicBezTo>
                    <a:cubicBezTo>
                      <a:pt x="411356" y="230468"/>
                      <a:pt x="354037" y="254365"/>
                      <a:pt x="221539" y="254365"/>
                    </a:cubicBezTo>
                    <a:cubicBezTo>
                      <a:pt x="94144" y="254365"/>
                      <a:pt x="28405" y="224344"/>
                      <a:pt x="28405" y="211333"/>
                    </a:cubicBezTo>
                    <a:lnTo>
                      <a:pt x="27640" y="163453"/>
                    </a:lnTo>
                    <a:cubicBezTo>
                      <a:pt x="27555" y="155885"/>
                      <a:pt x="21347" y="149846"/>
                      <a:pt x="13863" y="149846"/>
                    </a:cubicBezTo>
                    <a:cubicBezTo>
                      <a:pt x="13778" y="149846"/>
                      <a:pt x="13693" y="149846"/>
                      <a:pt x="13608" y="149846"/>
                    </a:cubicBezTo>
                    <a:cubicBezTo>
                      <a:pt x="5954" y="149931"/>
                      <a:pt x="-84" y="156225"/>
                      <a:pt x="1" y="163879"/>
                    </a:cubicBezTo>
                    <a:lnTo>
                      <a:pt x="766" y="211503"/>
                    </a:lnTo>
                    <a:cubicBezTo>
                      <a:pt x="766" y="259893"/>
                      <a:pt x="115150" y="281919"/>
                      <a:pt x="221539" y="281919"/>
                    </a:cubicBezTo>
                    <a:cubicBezTo>
                      <a:pt x="270099" y="281919"/>
                      <a:pt x="366453" y="278432"/>
                      <a:pt x="412802" y="253174"/>
                    </a:cubicBezTo>
                    <a:lnTo>
                      <a:pt x="412802" y="347742"/>
                    </a:lnTo>
                    <a:cubicBezTo>
                      <a:pt x="411951" y="349528"/>
                      <a:pt x="411356" y="351484"/>
                      <a:pt x="411356" y="353695"/>
                    </a:cubicBezTo>
                    <a:cubicBezTo>
                      <a:pt x="411356" y="365857"/>
                      <a:pt x="354037" y="389754"/>
                      <a:pt x="221539" y="389754"/>
                    </a:cubicBezTo>
                    <a:cubicBezTo>
                      <a:pt x="94144" y="389754"/>
                      <a:pt x="28405" y="359819"/>
                      <a:pt x="28405" y="346807"/>
                    </a:cubicBezTo>
                    <a:lnTo>
                      <a:pt x="27640" y="298928"/>
                    </a:lnTo>
                    <a:cubicBezTo>
                      <a:pt x="27555" y="291274"/>
                      <a:pt x="21092" y="285150"/>
                      <a:pt x="13608" y="285321"/>
                    </a:cubicBezTo>
                    <a:cubicBezTo>
                      <a:pt x="5954" y="285406"/>
                      <a:pt x="-84" y="291699"/>
                      <a:pt x="1" y="299353"/>
                    </a:cubicBezTo>
                    <a:lnTo>
                      <a:pt x="766" y="346977"/>
                    </a:lnTo>
                    <a:cubicBezTo>
                      <a:pt x="766" y="395367"/>
                      <a:pt x="115150" y="417393"/>
                      <a:pt x="221539" y="417393"/>
                    </a:cubicBezTo>
                    <a:cubicBezTo>
                      <a:pt x="270099" y="417393"/>
                      <a:pt x="366453" y="413906"/>
                      <a:pt x="412802" y="388648"/>
                    </a:cubicBezTo>
                    <a:lnTo>
                      <a:pt x="412802" y="486448"/>
                    </a:lnTo>
                    <a:cubicBezTo>
                      <a:pt x="411951" y="488234"/>
                      <a:pt x="411356" y="490190"/>
                      <a:pt x="411356" y="492401"/>
                    </a:cubicBezTo>
                    <a:cubicBezTo>
                      <a:pt x="411356" y="504562"/>
                      <a:pt x="354037" y="528460"/>
                      <a:pt x="221539" y="528460"/>
                    </a:cubicBezTo>
                    <a:cubicBezTo>
                      <a:pt x="94144" y="528460"/>
                      <a:pt x="28405" y="498524"/>
                      <a:pt x="28405" y="485513"/>
                    </a:cubicBezTo>
                    <a:lnTo>
                      <a:pt x="27640" y="437633"/>
                    </a:lnTo>
                    <a:cubicBezTo>
                      <a:pt x="27555" y="429979"/>
                      <a:pt x="21092" y="424281"/>
                      <a:pt x="13608" y="424026"/>
                    </a:cubicBezTo>
                    <a:cubicBezTo>
                      <a:pt x="5954" y="424111"/>
                      <a:pt x="-84" y="430405"/>
                      <a:pt x="1" y="438058"/>
                    </a:cubicBezTo>
                    <a:lnTo>
                      <a:pt x="766" y="485683"/>
                    </a:lnTo>
                    <a:cubicBezTo>
                      <a:pt x="766" y="534072"/>
                      <a:pt x="115150" y="556099"/>
                      <a:pt x="221539" y="556099"/>
                    </a:cubicBezTo>
                    <a:cubicBezTo>
                      <a:pt x="283451" y="556099"/>
                      <a:pt x="422837" y="550486"/>
                      <a:pt x="437634" y="501246"/>
                    </a:cubicBezTo>
                    <a:lnTo>
                      <a:pt x="440441" y="501246"/>
                    </a:lnTo>
                    <a:lnTo>
                      <a:pt x="440441" y="80451"/>
                    </a:lnTo>
                    <a:close/>
                    <a:moveTo>
                      <a:pt x="221539" y="113193"/>
                    </a:moveTo>
                    <a:cubicBezTo>
                      <a:pt x="94144" y="113193"/>
                      <a:pt x="28405" y="83257"/>
                      <a:pt x="28405" y="70416"/>
                    </a:cubicBezTo>
                    <a:cubicBezTo>
                      <a:pt x="28405" y="57574"/>
                      <a:pt x="94144" y="27639"/>
                      <a:pt x="221539" y="27639"/>
                    </a:cubicBezTo>
                    <a:cubicBezTo>
                      <a:pt x="348934" y="27639"/>
                      <a:pt x="414673" y="57659"/>
                      <a:pt x="414673" y="70416"/>
                    </a:cubicBezTo>
                    <a:cubicBezTo>
                      <a:pt x="414673" y="83172"/>
                      <a:pt x="348934" y="113193"/>
                      <a:pt x="221539" y="113193"/>
                    </a:cubicBezTo>
                    <a:close/>
                  </a:path>
                </a:pathLst>
              </a:custGeom>
              <a:solidFill>
                <a:schemeClr val="bg1"/>
              </a:solidFill>
              <a:ln w="8441" cap="flat">
                <a:noFill/>
                <a:prstDash val="solid"/>
                <a:miter/>
              </a:ln>
            </p:spPr>
            <p:txBody>
              <a:bodyPr rtlCol="0" anchor="ctr"/>
              <a:lstStyle/>
              <a:p>
                <a:endParaRPr lang="en-US" sz="1799" dirty="0"/>
              </a:p>
            </p:txBody>
          </p:sp>
        </p:grpSp>
        <p:cxnSp>
          <p:nvCxnSpPr>
            <p:cNvPr id="145" name="Straight Arrow Connector 144">
              <a:extLst>
                <a:ext uri="{FF2B5EF4-FFF2-40B4-BE49-F238E27FC236}">
                  <a16:creationId xmlns:a16="http://schemas.microsoft.com/office/drawing/2014/main" id="{382A06E5-E16C-48B2-99B0-50F9098B5929}"/>
                </a:ext>
              </a:extLst>
            </p:cNvPr>
            <p:cNvCxnSpPr>
              <a:cxnSpLocks/>
            </p:cNvCxnSpPr>
            <p:nvPr/>
          </p:nvCxnSpPr>
          <p:spPr bwMode="gray">
            <a:xfrm>
              <a:off x="2008598" y="5008524"/>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928FDA0E-2408-4120-889E-0D8A78D93FB0}"/>
              </a:ext>
            </a:extLst>
          </p:cNvPr>
          <p:cNvGrpSpPr/>
          <p:nvPr/>
        </p:nvGrpSpPr>
        <p:grpSpPr>
          <a:xfrm>
            <a:off x="8833306" y="1431592"/>
            <a:ext cx="2384770" cy="4625628"/>
            <a:chOff x="8834018" y="1431070"/>
            <a:chExt cx="2385391" cy="4626833"/>
          </a:xfrm>
        </p:grpSpPr>
        <p:grpSp>
          <p:nvGrpSpPr>
            <p:cNvPr id="43" name="Group 42">
              <a:extLst>
                <a:ext uri="{FF2B5EF4-FFF2-40B4-BE49-F238E27FC236}">
                  <a16:creationId xmlns:a16="http://schemas.microsoft.com/office/drawing/2014/main" id="{C413C0A2-6B05-4E3F-8DED-D14A7346DEAC}"/>
                </a:ext>
              </a:extLst>
            </p:cNvPr>
            <p:cNvGrpSpPr/>
            <p:nvPr/>
          </p:nvGrpSpPr>
          <p:grpSpPr>
            <a:xfrm>
              <a:off x="8834018" y="1431070"/>
              <a:ext cx="2385391" cy="4626833"/>
              <a:chOff x="8827043" y="1429756"/>
              <a:chExt cx="2385391" cy="4626833"/>
            </a:xfrm>
          </p:grpSpPr>
          <p:sp>
            <p:nvSpPr>
              <p:cNvPr id="141" name="TextBox 140">
                <a:extLst>
                  <a:ext uri="{FF2B5EF4-FFF2-40B4-BE49-F238E27FC236}">
                    <a16:creationId xmlns:a16="http://schemas.microsoft.com/office/drawing/2014/main" id="{76951B81-2220-574D-BBDA-ACF8EBFA64A1}"/>
                  </a:ext>
                </a:extLst>
              </p:cNvPr>
              <p:cNvSpPr txBox="1"/>
              <p:nvPr/>
            </p:nvSpPr>
            <p:spPr>
              <a:xfrm>
                <a:off x="9646240" y="1429756"/>
                <a:ext cx="746999" cy="215444"/>
              </a:xfrm>
              <a:prstGeom prst="rect">
                <a:avLst/>
              </a:prstGeom>
            </p:spPr>
            <p:txBody>
              <a:bodyPr wrap="none" lIns="0" tIns="0" rIns="0" bIns="0" rtlCol="0" anchor="ctr">
                <a:spAutoFit/>
              </a:bodyPr>
              <a:lstStyle/>
              <a:p>
                <a:pPr algn="ctr">
                  <a:spcAft>
                    <a:spcPts val="600"/>
                  </a:spcAft>
                  <a:defRPr/>
                </a:pPr>
                <a:r>
                  <a:rPr lang="en-US" sz="1400" spc="100" dirty="0">
                    <a:solidFill>
                      <a:schemeClr val="accent2"/>
                    </a:solidFill>
                    <a:latin typeface="Metropolis"/>
                  </a:rPr>
                  <a:t>Visibility</a:t>
                </a:r>
              </a:p>
            </p:txBody>
          </p:sp>
          <p:grpSp>
            <p:nvGrpSpPr>
              <p:cNvPr id="23" name="Group 22">
                <a:extLst>
                  <a:ext uri="{FF2B5EF4-FFF2-40B4-BE49-F238E27FC236}">
                    <a16:creationId xmlns:a16="http://schemas.microsoft.com/office/drawing/2014/main" id="{010DA7D8-149E-4D8E-AAB1-FA837A4A5D63}"/>
                  </a:ext>
                </a:extLst>
              </p:cNvPr>
              <p:cNvGrpSpPr/>
              <p:nvPr/>
            </p:nvGrpSpPr>
            <p:grpSpPr>
              <a:xfrm>
                <a:off x="8827043" y="3999189"/>
                <a:ext cx="2385391" cy="2057400"/>
                <a:chOff x="9117917" y="4119839"/>
                <a:chExt cx="2385391" cy="2057400"/>
              </a:xfrm>
            </p:grpSpPr>
            <p:grpSp>
              <p:nvGrpSpPr>
                <p:cNvPr id="105" name="Group 104">
                  <a:extLst>
                    <a:ext uri="{FF2B5EF4-FFF2-40B4-BE49-F238E27FC236}">
                      <a16:creationId xmlns:a16="http://schemas.microsoft.com/office/drawing/2014/main" id="{4C121D9F-B422-42C5-A181-7E1CF416CB00}"/>
                    </a:ext>
                  </a:extLst>
                </p:cNvPr>
                <p:cNvGrpSpPr/>
                <p:nvPr/>
              </p:nvGrpSpPr>
              <p:grpSpPr>
                <a:xfrm>
                  <a:off x="9117917" y="4119839"/>
                  <a:ext cx="2385391" cy="2057400"/>
                  <a:chOff x="800161" y="1737952"/>
                  <a:chExt cx="2385391" cy="2097347"/>
                </a:xfrm>
              </p:grpSpPr>
              <p:sp>
                <p:nvSpPr>
                  <p:cNvPr id="106" name="Rectangle 105">
                    <a:extLst>
                      <a:ext uri="{FF2B5EF4-FFF2-40B4-BE49-F238E27FC236}">
                        <a16:creationId xmlns:a16="http://schemas.microsoft.com/office/drawing/2014/main" id="{7468E85D-3455-4C33-ABE5-0DF2A3CE15D3}"/>
                      </a:ext>
                    </a:extLst>
                  </p:cNvPr>
                  <p:cNvSpPr/>
                  <p:nvPr/>
                </p:nvSpPr>
                <p:spPr>
                  <a:xfrm>
                    <a:off x="800161" y="1737952"/>
                    <a:ext cx="2385391" cy="2097347"/>
                  </a:xfrm>
                  <a:prstGeom prst="rect">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7" name="Freeform: Shape 106">
                    <a:extLst>
                      <a:ext uri="{FF2B5EF4-FFF2-40B4-BE49-F238E27FC236}">
                        <a16:creationId xmlns:a16="http://schemas.microsoft.com/office/drawing/2014/main" id="{3619D39D-1D5B-47A7-BA50-E2EAB1724890}"/>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2">
                          <a:lumMod val="75000"/>
                          <a:alpha val="0"/>
                        </a:schemeClr>
                      </a:gs>
                      <a:gs pos="100000">
                        <a:schemeClr val="accent2">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9" name="TextBox 58">
                  <a:extLst>
                    <a:ext uri="{FF2B5EF4-FFF2-40B4-BE49-F238E27FC236}">
                      <a16:creationId xmlns:a16="http://schemas.microsoft.com/office/drawing/2014/main" id="{5CC3D536-493B-A445-9E59-D4C32CF0ECD9}"/>
                    </a:ext>
                  </a:extLst>
                </p:cNvPr>
                <p:cNvSpPr txBox="1"/>
                <p:nvPr/>
              </p:nvSpPr>
              <p:spPr>
                <a:xfrm>
                  <a:off x="9290613" y="5656943"/>
                  <a:ext cx="2039997" cy="369332"/>
                </a:xfrm>
                <a:prstGeom prst="rect">
                  <a:avLst/>
                </a:prstGeom>
              </p:spPr>
              <p:txBody>
                <a:bodyPr wrap="square" lIns="0" tIns="0" rIns="0" bIns="0" rtlCol="0" anchor="t">
                  <a:spAutoFit/>
                </a:bodyPr>
                <a:lstStyle/>
                <a:p>
                  <a:pPr algn="ctr">
                    <a:spcAft>
                      <a:spcPts val="600"/>
                    </a:spcAft>
                    <a:defRPr/>
                  </a:pPr>
                  <a:r>
                    <a:rPr lang="en-US" sz="1200" b="1" dirty="0">
                      <a:solidFill>
                        <a:schemeClr val="bg1"/>
                      </a:solidFill>
                      <a:latin typeface="Metropolis"/>
                    </a:rPr>
                    <a:t>Controlled Service Deployments and Upgrades</a:t>
                  </a:r>
                </a:p>
              </p:txBody>
            </p:sp>
            <p:sp>
              <p:nvSpPr>
                <p:cNvPr id="181" name="Hexagon 180">
                  <a:extLst>
                    <a:ext uri="{FF2B5EF4-FFF2-40B4-BE49-F238E27FC236}">
                      <a16:creationId xmlns:a16="http://schemas.microsoft.com/office/drawing/2014/main" id="{E3C6094A-1F1E-894E-9C1E-BA56841A0E04}"/>
                    </a:ext>
                  </a:extLst>
                </p:cNvPr>
                <p:cNvSpPr>
                  <a:spLocks noChangeAspect="1"/>
                </p:cNvSpPr>
                <p:nvPr/>
              </p:nvSpPr>
              <p:spPr>
                <a:xfrm>
                  <a:off x="9495810" y="4740877"/>
                  <a:ext cx="562590" cy="519650"/>
                </a:xfrm>
                <a:prstGeom prst="hexagon">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defRPr/>
                  </a:pPr>
                  <a:r>
                    <a:rPr lang="en-US" sz="1799" spc="100" dirty="0">
                      <a:solidFill>
                        <a:schemeClr val="bg1"/>
                      </a:solidFill>
                      <a:latin typeface="Metropolis"/>
                    </a:rPr>
                    <a:t>v1</a:t>
                  </a:r>
                </a:p>
              </p:txBody>
            </p:sp>
            <p:sp>
              <p:nvSpPr>
                <p:cNvPr id="182" name="Hexagon 181">
                  <a:extLst>
                    <a:ext uri="{FF2B5EF4-FFF2-40B4-BE49-F238E27FC236}">
                      <a16:creationId xmlns:a16="http://schemas.microsoft.com/office/drawing/2014/main" id="{6599073F-2596-D041-A39D-5BF4AA5106B7}"/>
                    </a:ext>
                  </a:extLst>
                </p:cNvPr>
                <p:cNvSpPr>
                  <a:spLocks noChangeAspect="1"/>
                </p:cNvSpPr>
                <p:nvPr/>
              </p:nvSpPr>
              <p:spPr>
                <a:xfrm>
                  <a:off x="10508268" y="4740737"/>
                  <a:ext cx="562590" cy="519650"/>
                </a:xfrm>
                <a:prstGeom prst="hexagon">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defRPr/>
                  </a:pPr>
                  <a:r>
                    <a:rPr lang="en-US" sz="1799" spc="100" dirty="0">
                      <a:solidFill>
                        <a:schemeClr val="bg1"/>
                      </a:solidFill>
                      <a:latin typeface="Metropolis"/>
                    </a:rPr>
                    <a:t>v2</a:t>
                  </a:r>
                </a:p>
              </p:txBody>
            </p:sp>
          </p:grpSp>
          <p:grpSp>
            <p:nvGrpSpPr>
              <p:cNvPr id="38" name="Group 37">
                <a:extLst>
                  <a:ext uri="{FF2B5EF4-FFF2-40B4-BE49-F238E27FC236}">
                    <a16:creationId xmlns:a16="http://schemas.microsoft.com/office/drawing/2014/main" id="{82E8244E-4B3C-4147-8917-0853F86C25BB}"/>
                  </a:ext>
                </a:extLst>
              </p:cNvPr>
              <p:cNvGrpSpPr/>
              <p:nvPr/>
            </p:nvGrpSpPr>
            <p:grpSpPr>
              <a:xfrm>
                <a:off x="8827043" y="1717719"/>
                <a:ext cx="2385391" cy="2057400"/>
                <a:chOff x="8827043" y="1717719"/>
                <a:chExt cx="2385391" cy="2057400"/>
              </a:xfrm>
            </p:grpSpPr>
            <p:grpSp>
              <p:nvGrpSpPr>
                <p:cNvPr id="201" name="Group 200">
                  <a:extLst>
                    <a:ext uri="{FF2B5EF4-FFF2-40B4-BE49-F238E27FC236}">
                      <a16:creationId xmlns:a16="http://schemas.microsoft.com/office/drawing/2014/main" id="{AB2A4C78-C30D-4A00-A207-0CF57FC2F942}"/>
                    </a:ext>
                  </a:extLst>
                </p:cNvPr>
                <p:cNvGrpSpPr/>
                <p:nvPr/>
              </p:nvGrpSpPr>
              <p:grpSpPr>
                <a:xfrm>
                  <a:off x="8827043" y="1717719"/>
                  <a:ext cx="2385391" cy="2057400"/>
                  <a:chOff x="800161" y="1737952"/>
                  <a:chExt cx="2385391" cy="2097347"/>
                </a:xfrm>
              </p:grpSpPr>
              <p:sp>
                <p:nvSpPr>
                  <p:cNvPr id="202" name="Rectangle 201">
                    <a:extLst>
                      <a:ext uri="{FF2B5EF4-FFF2-40B4-BE49-F238E27FC236}">
                        <a16:creationId xmlns:a16="http://schemas.microsoft.com/office/drawing/2014/main" id="{24EB9B3E-547E-4813-BC80-3A74B123540D}"/>
                      </a:ext>
                    </a:extLst>
                  </p:cNvPr>
                  <p:cNvSpPr/>
                  <p:nvPr/>
                </p:nvSpPr>
                <p:spPr>
                  <a:xfrm>
                    <a:off x="800161" y="1737952"/>
                    <a:ext cx="2385391" cy="2097347"/>
                  </a:xfrm>
                  <a:prstGeom prst="rect">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3" name="Freeform: Shape 202">
                    <a:extLst>
                      <a:ext uri="{FF2B5EF4-FFF2-40B4-BE49-F238E27FC236}">
                        <a16:creationId xmlns:a16="http://schemas.microsoft.com/office/drawing/2014/main" id="{D390DCF7-1D05-4B2F-9842-D133E26D89DC}"/>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2">
                          <a:lumMod val="75000"/>
                          <a:alpha val="0"/>
                        </a:schemeClr>
                      </a:gs>
                      <a:gs pos="100000">
                        <a:schemeClr val="accent2">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63" name="TextBox 62">
                  <a:extLst>
                    <a:ext uri="{FF2B5EF4-FFF2-40B4-BE49-F238E27FC236}">
                      <a16:creationId xmlns:a16="http://schemas.microsoft.com/office/drawing/2014/main" id="{4E38B710-5476-854E-8329-679ED36AA217}"/>
                    </a:ext>
                  </a:extLst>
                </p:cNvPr>
                <p:cNvSpPr txBox="1"/>
                <p:nvPr/>
              </p:nvSpPr>
              <p:spPr>
                <a:xfrm>
                  <a:off x="9109404" y="3283760"/>
                  <a:ext cx="1820670" cy="369332"/>
                </a:xfrm>
                <a:prstGeom prst="rect">
                  <a:avLst/>
                </a:prstGeom>
              </p:spPr>
              <p:txBody>
                <a:bodyPr wrap="square" lIns="0" tIns="0" rIns="0" bIns="0" rtlCol="0" anchor="t">
                  <a:spAutoFit/>
                </a:bodyPr>
                <a:lstStyle>
                  <a:defPPr>
                    <a:defRPr lang="en-US"/>
                  </a:defPPr>
                  <a:lvl1pPr marR="0" lvl="0" indent="0" algn="ctr" fontAlgn="auto">
                    <a:lnSpc>
                      <a:spcPct val="100000"/>
                    </a:lnSpc>
                    <a:spcBef>
                      <a:spcPts val="0"/>
                    </a:spcBef>
                    <a:spcAft>
                      <a:spcPts val="600"/>
                    </a:spcAft>
                    <a:buClrTx/>
                    <a:buSzTx/>
                    <a:buFontTx/>
                    <a:buNone/>
                    <a:tabLst/>
                    <a:defRPr kumimoji="0" sz="1400" i="0" u="none" strike="noStrike" cap="none" spc="0" normalizeH="0" baseline="0">
                      <a:ln>
                        <a:noFill/>
                      </a:ln>
                      <a:effectLst/>
                      <a:uLnTx/>
                      <a:uFillTx/>
                    </a:defRPr>
                  </a:lvl1pPr>
                </a:lstStyle>
                <a:p>
                  <a:pPr>
                    <a:defRPr/>
                  </a:pPr>
                  <a:r>
                    <a:rPr lang="en-US" sz="1200" b="1" dirty="0">
                      <a:solidFill>
                        <a:schemeClr val="bg1"/>
                      </a:solidFill>
                      <a:latin typeface="Metropolis"/>
                    </a:rPr>
                    <a:t>Visibility for DevOps, SREs, and SecOps</a:t>
                  </a:r>
                </a:p>
              </p:txBody>
            </p:sp>
            <p:grpSp>
              <p:nvGrpSpPr>
                <p:cNvPr id="37" name="Group 36">
                  <a:extLst>
                    <a:ext uri="{FF2B5EF4-FFF2-40B4-BE49-F238E27FC236}">
                      <a16:creationId xmlns:a16="http://schemas.microsoft.com/office/drawing/2014/main" id="{07A96C06-793A-43D2-8871-973130856496}"/>
                    </a:ext>
                  </a:extLst>
                </p:cNvPr>
                <p:cNvGrpSpPr/>
                <p:nvPr/>
              </p:nvGrpSpPr>
              <p:grpSpPr>
                <a:xfrm>
                  <a:off x="9159895" y="1960414"/>
                  <a:ext cx="1369741" cy="965931"/>
                  <a:chOff x="9390720" y="1960414"/>
                  <a:chExt cx="1369741" cy="965931"/>
                </a:xfrm>
              </p:grpSpPr>
              <p:pic>
                <p:nvPicPr>
                  <p:cNvPr id="298" name="Graphic 297">
                    <a:extLst>
                      <a:ext uri="{FF2B5EF4-FFF2-40B4-BE49-F238E27FC236}">
                        <a16:creationId xmlns:a16="http://schemas.microsoft.com/office/drawing/2014/main" id="{F8AB2887-1180-4AB8-A040-99C7632576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0107328" y="1960414"/>
                    <a:ext cx="490846" cy="490846"/>
                  </a:xfrm>
                  <a:prstGeom prst="rect">
                    <a:avLst/>
                  </a:prstGeom>
                </p:spPr>
              </p:pic>
              <p:grpSp>
                <p:nvGrpSpPr>
                  <p:cNvPr id="33" name="Group 32">
                    <a:extLst>
                      <a:ext uri="{FF2B5EF4-FFF2-40B4-BE49-F238E27FC236}">
                        <a16:creationId xmlns:a16="http://schemas.microsoft.com/office/drawing/2014/main" id="{C57D9EEE-636B-4EA9-B55F-7345846F3640}"/>
                      </a:ext>
                    </a:extLst>
                  </p:cNvPr>
                  <p:cNvGrpSpPr/>
                  <p:nvPr/>
                </p:nvGrpSpPr>
                <p:grpSpPr>
                  <a:xfrm>
                    <a:off x="9390720" y="2611343"/>
                    <a:ext cx="1369741" cy="315002"/>
                    <a:chOff x="9390720" y="2611343"/>
                    <a:chExt cx="1369741" cy="315002"/>
                  </a:xfrm>
                </p:grpSpPr>
                <p:cxnSp>
                  <p:nvCxnSpPr>
                    <p:cNvPr id="3" name="Straight Connector 2">
                      <a:extLst>
                        <a:ext uri="{FF2B5EF4-FFF2-40B4-BE49-F238E27FC236}">
                          <a16:creationId xmlns:a16="http://schemas.microsoft.com/office/drawing/2014/main" id="{7C40FDC4-8479-8A42-A9F3-F777B80D61E1}"/>
                        </a:ext>
                      </a:extLst>
                    </p:cNvPr>
                    <p:cNvCxnSpPr>
                      <a:cxnSpLocks/>
                    </p:cNvCxnSpPr>
                    <p:nvPr/>
                  </p:nvCxnSpPr>
                  <p:spPr bwMode="gray">
                    <a:xfrm flipV="1">
                      <a:off x="9813779" y="2768767"/>
                      <a:ext cx="182880" cy="153"/>
                    </a:xfrm>
                    <a:prstGeom prst="line">
                      <a:avLst/>
                    </a:prstGeom>
                    <a:ln w="127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04" name="Graphic 203">
                      <a:extLst>
                        <a:ext uri="{FF2B5EF4-FFF2-40B4-BE49-F238E27FC236}">
                          <a16:creationId xmlns:a16="http://schemas.microsoft.com/office/drawing/2014/main" id="{80806C90-760F-47E4-8E10-C62FACDEDE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90720" y="2611343"/>
                      <a:ext cx="342878" cy="315002"/>
                    </a:xfrm>
                    <a:prstGeom prst="rect">
                      <a:avLst/>
                    </a:prstGeom>
                  </p:spPr>
                </p:pic>
                <p:grpSp>
                  <p:nvGrpSpPr>
                    <p:cNvPr id="31" name="Group 30">
                      <a:extLst>
                        <a:ext uri="{FF2B5EF4-FFF2-40B4-BE49-F238E27FC236}">
                          <a16:creationId xmlns:a16="http://schemas.microsoft.com/office/drawing/2014/main" id="{85A9FF2F-EDA2-478E-9E77-12BEB9301444}"/>
                        </a:ext>
                      </a:extLst>
                    </p:cNvPr>
                    <p:cNvGrpSpPr/>
                    <p:nvPr/>
                  </p:nvGrpSpPr>
                  <p:grpSpPr>
                    <a:xfrm>
                      <a:off x="10072349" y="2616351"/>
                      <a:ext cx="688112" cy="304986"/>
                      <a:chOff x="10168809" y="2616351"/>
                      <a:chExt cx="688112" cy="304986"/>
                    </a:xfrm>
                  </p:grpSpPr>
                  <p:sp>
                    <p:nvSpPr>
                      <p:cNvPr id="186" name="Hexagon 185">
                        <a:extLst>
                          <a:ext uri="{FF2B5EF4-FFF2-40B4-BE49-F238E27FC236}">
                            <a16:creationId xmlns:a16="http://schemas.microsoft.com/office/drawing/2014/main" id="{9C45EB46-7743-1B4D-BBC4-7BD706001DD5}"/>
                          </a:ext>
                        </a:extLst>
                      </p:cNvPr>
                      <p:cNvSpPr>
                        <a:spLocks noChangeAspect="1"/>
                      </p:cNvSpPr>
                      <p:nvPr/>
                    </p:nvSpPr>
                    <p:spPr>
                      <a:xfrm>
                        <a:off x="10317355" y="2616351"/>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188" name="Hexagon 187">
                        <a:extLst>
                          <a:ext uri="{FF2B5EF4-FFF2-40B4-BE49-F238E27FC236}">
                            <a16:creationId xmlns:a16="http://schemas.microsoft.com/office/drawing/2014/main" id="{A2A915C5-DBF2-2A48-B472-80DDBAF48890}"/>
                          </a:ext>
                        </a:extLst>
                      </p:cNvPr>
                      <p:cNvSpPr>
                        <a:spLocks noChangeAspect="1"/>
                      </p:cNvSpPr>
                      <p:nvPr/>
                    </p:nvSpPr>
                    <p:spPr>
                      <a:xfrm>
                        <a:off x="10317355" y="2783140"/>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220" name="Hexagon 219">
                        <a:extLst>
                          <a:ext uri="{FF2B5EF4-FFF2-40B4-BE49-F238E27FC236}">
                            <a16:creationId xmlns:a16="http://schemas.microsoft.com/office/drawing/2014/main" id="{1DD442A2-F14E-714C-A08F-78B9FCF3DC4B}"/>
                          </a:ext>
                        </a:extLst>
                      </p:cNvPr>
                      <p:cNvSpPr>
                        <a:spLocks noChangeAspect="1"/>
                      </p:cNvSpPr>
                      <p:nvPr/>
                    </p:nvSpPr>
                    <p:spPr>
                      <a:xfrm>
                        <a:off x="10168809" y="269842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sp>
                    <p:nvSpPr>
                      <p:cNvPr id="91" name="Hexagon 90">
                        <a:extLst>
                          <a:ext uri="{FF2B5EF4-FFF2-40B4-BE49-F238E27FC236}">
                            <a16:creationId xmlns:a16="http://schemas.microsoft.com/office/drawing/2014/main" id="{73010642-E0FE-0947-8F91-10C6D1C058AB}"/>
                          </a:ext>
                        </a:extLst>
                      </p:cNvPr>
                      <p:cNvSpPr>
                        <a:spLocks noChangeAspect="1"/>
                      </p:cNvSpPr>
                      <p:nvPr/>
                    </p:nvSpPr>
                    <p:spPr>
                      <a:xfrm>
                        <a:off x="10473454" y="269842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endParaRPr lang="en-US" sz="1200">
                          <a:solidFill>
                            <a:prstClr val="white"/>
                          </a:solidFill>
                          <a:latin typeface="Metropolis"/>
                        </a:endParaRPr>
                      </a:p>
                    </p:txBody>
                  </p:sp>
                  <p:cxnSp>
                    <p:nvCxnSpPr>
                      <p:cNvPr id="300" name="Straight Connector 299">
                        <a:extLst>
                          <a:ext uri="{FF2B5EF4-FFF2-40B4-BE49-F238E27FC236}">
                            <a16:creationId xmlns:a16="http://schemas.microsoft.com/office/drawing/2014/main" id="{D46FD611-3711-4A9D-A99E-DBF31228B8B8}"/>
                          </a:ext>
                        </a:extLst>
                      </p:cNvPr>
                      <p:cNvCxnSpPr>
                        <a:cxnSpLocks/>
                      </p:cNvCxnSpPr>
                      <p:nvPr/>
                    </p:nvCxnSpPr>
                    <p:spPr bwMode="gray">
                      <a:xfrm flipV="1">
                        <a:off x="10674041" y="2767525"/>
                        <a:ext cx="182880" cy="153"/>
                      </a:xfrm>
                      <a:prstGeom prst="line">
                        <a:avLst/>
                      </a:prstGeom>
                      <a:ln w="127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grpSp>
        </p:grpSp>
        <p:pic>
          <p:nvPicPr>
            <p:cNvPr id="13" name="Graphic 12">
              <a:extLst>
                <a:ext uri="{FF2B5EF4-FFF2-40B4-BE49-F238E27FC236}">
                  <a16:creationId xmlns:a16="http://schemas.microsoft.com/office/drawing/2014/main" id="{5097FBDB-5B55-4B7F-94A0-529E84262D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83505" y="2595033"/>
              <a:ext cx="309885" cy="355552"/>
            </a:xfrm>
            <a:prstGeom prst="rect">
              <a:avLst/>
            </a:prstGeom>
          </p:spPr>
        </p:pic>
        <p:cxnSp>
          <p:nvCxnSpPr>
            <p:cNvPr id="146" name="Straight Arrow Connector 145">
              <a:extLst>
                <a:ext uri="{FF2B5EF4-FFF2-40B4-BE49-F238E27FC236}">
                  <a16:creationId xmlns:a16="http://schemas.microsoft.com/office/drawing/2014/main" id="{1A333A4A-30ED-4C6C-A97F-8D64EC1EA472}"/>
                </a:ext>
              </a:extLst>
            </p:cNvPr>
            <p:cNvCxnSpPr>
              <a:cxnSpLocks/>
            </p:cNvCxnSpPr>
            <p:nvPr/>
          </p:nvCxnSpPr>
          <p:spPr bwMode="gray">
            <a:xfrm>
              <a:off x="9850433" y="4895457"/>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978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00B04-ADEB-D04E-BD22-62AC37E0AF12}"/>
              </a:ext>
            </a:extLst>
          </p:cNvPr>
          <p:cNvPicPr>
            <a:picLocks noChangeAspect="1"/>
          </p:cNvPicPr>
          <p:nvPr/>
        </p:nvPicPr>
        <p:blipFill>
          <a:blip r:embed="rId2"/>
          <a:stretch>
            <a:fillRect/>
          </a:stretch>
        </p:blipFill>
        <p:spPr>
          <a:xfrm>
            <a:off x="0" y="0"/>
            <a:ext cx="12188825" cy="6858000"/>
          </a:xfrm>
          <a:prstGeom prst="rect">
            <a:avLst/>
          </a:prstGeom>
        </p:spPr>
      </p:pic>
      <p:sp>
        <p:nvSpPr>
          <p:cNvPr id="5" name="Rectangle 4">
            <a:extLst>
              <a:ext uri="{FF2B5EF4-FFF2-40B4-BE49-F238E27FC236}">
                <a16:creationId xmlns:a16="http://schemas.microsoft.com/office/drawing/2014/main" id="{A36328EB-A16C-C248-9A41-07C10923F733}"/>
              </a:ext>
            </a:extLst>
          </p:cNvPr>
          <p:cNvSpPr/>
          <p:nvPr/>
        </p:nvSpPr>
        <p:spPr>
          <a:xfrm>
            <a:off x="1" y="5929532"/>
            <a:ext cx="12188824" cy="928468"/>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Demo</a:t>
            </a:r>
          </a:p>
        </p:txBody>
      </p:sp>
    </p:spTree>
    <p:extLst>
      <p:ext uri="{BB962C8B-B14F-4D97-AF65-F5344CB8AC3E}">
        <p14:creationId xmlns:p14="http://schemas.microsoft.com/office/powerpoint/2010/main" val="202603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7956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CAE16-7D89-8D48-B684-7312EDFA11CE}"/>
              </a:ext>
            </a:extLst>
          </p:cNvPr>
          <p:cNvSpPr>
            <a:spLocks noGrp="1"/>
          </p:cNvSpPr>
          <p:nvPr>
            <p:ph type="title"/>
          </p:nvPr>
        </p:nvSpPr>
        <p:spPr/>
        <p:txBody>
          <a:bodyPr/>
          <a:lstStyle/>
          <a:p>
            <a:r>
              <a:rPr lang="en-US" dirty="0"/>
              <a:t>Monolith vs Microservices</a:t>
            </a:r>
          </a:p>
        </p:txBody>
      </p:sp>
      <p:sp>
        <p:nvSpPr>
          <p:cNvPr id="4" name="object 4">
            <a:extLst>
              <a:ext uri="{FF2B5EF4-FFF2-40B4-BE49-F238E27FC236}">
                <a16:creationId xmlns:a16="http://schemas.microsoft.com/office/drawing/2014/main" id="{15345556-3448-1B46-AB78-15D0D9A788B3}"/>
              </a:ext>
            </a:extLst>
          </p:cNvPr>
          <p:cNvSpPr/>
          <p:nvPr/>
        </p:nvSpPr>
        <p:spPr>
          <a:xfrm>
            <a:off x="579809" y="902405"/>
            <a:ext cx="10737548" cy="5153838"/>
          </a:xfrm>
          <a:prstGeom prst="rect">
            <a:avLst/>
          </a:prstGeom>
          <a:blipFill>
            <a:blip r:embed="rId2" cstate="print"/>
            <a:stretch>
              <a:fillRect/>
            </a:stretch>
          </a:blipFill>
        </p:spPr>
        <p:txBody>
          <a:bodyPr wrap="square" lIns="0" tIns="0" rIns="0" bIns="0" rtlCol="0"/>
          <a:lstStyle/>
          <a:p>
            <a:endParaRPr sz="1091"/>
          </a:p>
        </p:txBody>
      </p:sp>
      <p:sp>
        <p:nvSpPr>
          <p:cNvPr id="5" name="object 5">
            <a:extLst>
              <a:ext uri="{FF2B5EF4-FFF2-40B4-BE49-F238E27FC236}">
                <a16:creationId xmlns:a16="http://schemas.microsoft.com/office/drawing/2014/main" id="{6F6EC5F2-4C7D-EF45-B081-6DFE8E5A7C72}"/>
              </a:ext>
            </a:extLst>
          </p:cNvPr>
          <p:cNvSpPr txBox="1"/>
          <p:nvPr/>
        </p:nvSpPr>
        <p:spPr>
          <a:xfrm>
            <a:off x="8098995" y="6286893"/>
            <a:ext cx="2994077" cy="161663"/>
          </a:xfrm>
          <a:prstGeom prst="rect">
            <a:avLst/>
          </a:prstGeom>
        </p:spPr>
        <p:txBody>
          <a:bodyPr vert="horz" wrap="square" lIns="0" tIns="7700" rIns="0" bIns="0" rtlCol="0">
            <a:spAutoFit/>
          </a:bodyPr>
          <a:lstStyle/>
          <a:p>
            <a:pPr marL="7700">
              <a:spcBef>
                <a:spcPts val="61"/>
              </a:spcBef>
            </a:pPr>
            <a:r>
              <a:rPr sz="1000" dirty="0">
                <a:latin typeface="Arial"/>
                <a:cs typeface="Arial"/>
              </a:rPr>
              <a:t>~</a:t>
            </a:r>
            <a:r>
              <a:rPr sz="1000" spc="39" dirty="0">
                <a:latin typeface="Arial"/>
                <a:cs typeface="Arial"/>
              </a:rPr>
              <a:t> </a:t>
            </a:r>
            <a:r>
              <a:rPr sz="1000" u="heavy" spc="-3" dirty="0">
                <a:solidFill>
                  <a:srgbClr val="0000FF"/>
                </a:solidFill>
                <a:uFill>
                  <a:solidFill>
                    <a:srgbClr val="0000FF"/>
                  </a:solidFill>
                </a:uFill>
                <a:latin typeface="Arial"/>
                <a:cs typeface="Arial"/>
                <a:hlinkClick r:id="rId3"/>
              </a:rPr>
              <a:t>https://martinfowler.com/articles/microservices.html</a:t>
            </a:r>
            <a:endParaRPr sz="1000" dirty="0">
              <a:latin typeface="Arial"/>
              <a:cs typeface="Arial"/>
            </a:endParaRPr>
          </a:p>
        </p:txBody>
      </p:sp>
    </p:spTree>
    <p:extLst>
      <p:ext uri="{BB962C8B-B14F-4D97-AF65-F5344CB8AC3E}">
        <p14:creationId xmlns:p14="http://schemas.microsoft.com/office/powerpoint/2010/main" val="421698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FB24470-6B22-5D47-9286-20ED54CAC408}"/>
              </a:ext>
            </a:extLst>
          </p:cNvPr>
          <p:cNvGrpSpPr/>
          <p:nvPr/>
        </p:nvGrpSpPr>
        <p:grpSpPr>
          <a:xfrm>
            <a:off x="4666343" y="2075187"/>
            <a:ext cx="2590800" cy="2446014"/>
            <a:chOff x="4666343" y="2075187"/>
            <a:chExt cx="2590800" cy="2446014"/>
          </a:xfrm>
        </p:grpSpPr>
        <p:sp>
          <p:nvSpPr>
            <p:cNvPr id="3" name="Rectangle 2">
              <a:extLst>
                <a:ext uri="{FF2B5EF4-FFF2-40B4-BE49-F238E27FC236}">
                  <a16:creationId xmlns:a16="http://schemas.microsoft.com/office/drawing/2014/main" id="{F8F92204-01CA-104A-85E2-E64933AE3028}"/>
                </a:ext>
              </a:extLst>
            </p:cNvPr>
            <p:cNvSpPr/>
            <p:nvPr/>
          </p:nvSpPr>
          <p:spPr>
            <a:xfrm>
              <a:off x="4666343" y="2075187"/>
              <a:ext cx="2590800" cy="2446014"/>
            </a:xfrm>
            <a:prstGeom prst="rect">
              <a:avLst/>
            </a:prstGeom>
            <a:solidFill>
              <a:srgbClr val="78BF2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4754934" y="2162922"/>
              <a:ext cx="2362117"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/search</a:t>
              </a:r>
            </a:p>
          </p:txBody>
        </p:sp>
        <p:sp>
          <p:nvSpPr>
            <p:cNvPr id="6" name="Rectangle 5">
              <a:extLst>
                <a:ext uri="{FF2B5EF4-FFF2-40B4-BE49-F238E27FC236}">
                  <a16:creationId xmlns:a16="http://schemas.microsoft.com/office/drawing/2014/main" id="{CDC57B47-BFB1-914B-8B63-7A3625EDE284}"/>
                </a:ext>
              </a:extLst>
            </p:cNvPr>
            <p:cNvSpPr/>
            <p:nvPr/>
          </p:nvSpPr>
          <p:spPr>
            <a:xfrm>
              <a:off x="4754934" y="2743257"/>
              <a:ext cx="2362117"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/delivery</a:t>
              </a:r>
            </a:p>
          </p:txBody>
        </p:sp>
        <p:sp>
          <p:nvSpPr>
            <p:cNvPr id="7" name="Rectangle 6">
              <a:extLst>
                <a:ext uri="{FF2B5EF4-FFF2-40B4-BE49-F238E27FC236}">
                  <a16:creationId xmlns:a16="http://schemas.microsoft.com/office/drawing/2014/main" id="{6BA60E24-DAB9-D743-B213-34B2045804AD}"/>
                </a:ext>
              </a:extLst>
            </p:cNvPr>
            <p:cNvSpPr/>
            <p:nvPr/>
          </p:nvSpPr>
          <p:spPr>
            <a:xfrm>
              <a:off x="4754934" y="3323592"/>
              <a:ext cx="2362120"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/payment</a:t>
              </a:r>
            </a:p>
          </p:txBody>
        </p:sp>
        <p:sp>
          <p:nvSpPr>
            <p:cNvPr id="8" name="Rectangle 7">
              <a:extLst>
                <a:ext uri="{FF2B5EF4-FFF2-40B4-BE49-F238E27FC236}">
                  <a16:creationId xmlns:a16="http://schemas.microsoft.com/office/drawing/2014/main" id="{1E9CA561-7C95-3E48-8514-03D8EEFEC7CF}"/>
                </a:ext>
              </a:extLst>
            </p:cNvPr>
            <p:cNvSpPr/>
            <p:nvPr/>
          </p:nvSpPr>
          <p:spPr>
            <a:xfrm>
              <a:off x="4754934" y="3903927"/>
              <a:ext cx="2362120"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/inventory</a:t>
              </a:r>
            </a:p>
          </p:txBody>
        </p:sp>
      </p:grpSp>
      <p:grpSp>
        <p:nvGrpSpPr>
          <p:cNvPr id="24" name="Group 23">
            <a:extLst>
              <a:ext uri="{FF2B5EF4-FFF2-40B4-BE49-F238E27FC236}">
                <a16:creationId xmlns:a16="http://schemas.microsoft.com/office/drawing/2014/main" id="{F99DDFD5-7FBC-EA4A-A34B-CFDC9E7FDCCA}"/>
              </a:ext>
            </a:extLst>
          </p:cNvPr>
          <p:cNvGrpSpPr/>
          <p:nvPr/>
        </p:nvGrpSpPr>
        <p:grpSpPr>
          <a:xfrm>
            <a:off x="785173" y="2594446"/>
            <a:ext cx="3881170" cy="1407495"/>
            <a:chOff x="785173" y="2594446"/>
            <a:chExt cx="3881170" cy="1407495"/>
          </a:xfrm>
        </p:grpSpPr>
        <p:sp>
          <p:nvSpPr>
            <p:cNvPr id="9" name="Freeform 21">
              <a:extLst>
                <a:ext uri="{FF2B5EF4-FFF2-40B4-BE49-F238E27FC236}">
                  <a16:creationId xmlns:a16="http://schemas.microsoft.com/office/drawing/2014/main" id="{8D5AEBEA-3316-994B-809A-D591847661C6}"/>
                </a:ext>
              </a:extLst>
            </p:cNvPr>
            <p:cNvSpPr>
              <a:spLocks noChangeAspect="1" noEditPoints="1"/>
            </p:cNvSpPr>
            <p:nvPr/>
          </p:nvSpPr>
          <p:spPr bwMode="auto">
            <a:xfrm>
              <a:off x="785173" y="2594446"/>
              <a:ext cx="2031328" cy="1407495"/>
            </a:xfrm>
            <a:custGeom>
              <a:avLst/>
              <a:gdLst>
                <a:gd name="T0" fmla="*/ 223 w 384"/>
                <a:gd name="T1" fmla="*/ 75 h 266"/>
                <a:gd name="T2" fmla="*/ 161 w 384"/>
                <a:gd name="T3" fmla="*/ 75 h 266"/>
                <a:gd name="T4" fmla="*/ 192 w 384"/>
                <a:gd name="T5" fmla="*/ 29 h 266"/>
                <a:gd name="T6" fmla="*/ 192 w 384"/>
                <a:gd name="T7" fmla="*/ 122 h 266"/>
                <a:gd name="T8" fmla="*/ 192 w 384"/>
                <a:gd name="T9" fmla="*/ 29 h 266"/>
                <a:gd name="T10" fmla="*/ 242 w 384"/>
                <a:gd name="T11" fmla="*/ 164 h 266"/>
                <a:gd name="T12" fmla="*/ 142 w 384"/>
                <a:gd name="T13" fmla="*/ 250 h 266"/>
                <a:gd name="T14" fmla="*/ 159 w 384"/>
                <a:gd name="T15" fmla="*/ 147 h 266"/>
                <a:gd name="T16" fmla="*/ 181 w 384"/>
                <a:gd name="T17" fmla="*/ 163 h 266"/>
                <a:gd name="T18" fmla="*/ 203 w 384"/>
                <a:gd name="T19" fmla="*/ 163 h 266"/>
                <a:gd name="T20" fmla="*/ 225 w 384"/>
                <a:gd name="T21" fmla="*/ 147 h 266"/>
                <a:gd name="T22" fmla="*/ 212 w 384"/>
                <a:gd name="T23" fmla="*/ 131 h 266"/>
                <a:gd name="T24" fmla="*/ 172 w 384"/>
                <a:gd name="T25" fmla="*/ 131 h 266"/>
                <a:gd name="T26" fmla="*/ 126 w 384"/>
                <a:gd name="T27" fmla="*/ 158 h 266"/>
                <a:gd name="T28" fmla="*/ 258 w 384"/>
                <a:gd name="T29" fmla="*/ 266 h 266"/>
                <a:gd name="T30" fmla="*/ 232 w 384"/>
                <a:gd name="T31" fmla="*/ 131 h 266"/>
                <a:gd name="T32" fmla="*/ 73 w 384"/>
                <a:gd name="T33" fmla="*/ 37 h 266"/>
                <a:gd name="T34" fmla="*/ 31 w 384"/>
                <a:gd name="T35" fmla="*/ 37 h 266"/>
                <a:gd name="T36" fmla="*/ 52 w 384"/>
                <a:gd name="T37" fmla="*/ 0 h 266"/>
                <a:gd name="T38" fmla="*/ 52 w 384"/>
                <a:gd name="T39" fmla="*/ 73 h 266"/>
                <a:gd name="T40" fmla="*/ 52 w 384"/>
                <a:gd name="T41" fmla="*/ 0 h 266"/>
                <a:gd name="T42" fmla="*/ 88 w 384"/>
                <a:gd name="T43" fmla="*/ 107 h 266"/>
                <a:gd name="T44" fmla="*/ 16 w 384"/>
                <a:gd name="T45" fmla="*/ 170 h 266"/>
                <a:gd name="T46" fmla="*/ 27 w 384"/>
                <a:gd name="T47" fmla="*/ 96 h 266"/>
                <a:gd name="T48" fmla="*/ 41 w 384"/>
                <a:gd name="T49" fmla="*/ 107 h 266"/>
                <a:gd name="T50" fmla="*/ 63 w 384"/>
                <a:gd name="T51" fmla="*/ 107 h 266"/>
                <a:gd name="T52" fmla="*/ 77 w 384"/>
                <a:gd name="T53" fmla="*/ 96 h 266"/>
                <a:gd name="T54" fmla="*/ 68 w 384"/>
                <a:gd name="T55" fmla="*/ 80 h 266"/>
                <a:gd name="T56" fmla="*/ 36 w 384"/>
                <a:gd name="T57" fmla="*/ 80 h 266"/>
                <a:gd name="T58" fmla="*/ 0 w 384"/>
                <a:gd name="T59" fmla="*/ 101 h 266"/>
                <a:gd name="T60" fmla="*/ 104 w 384"/>
                <a:gd name="T61" fmla="*/ 186 h 266"/>
                <a:gd name="T62" fmla="*/ 83 w 384"/>
                <a:gd name="T63" fmla="*/ 80 h 266"/>
                <a:gd name="T64" fmla="*/ 353 w 384"/>
                <a:gd name="T65" fmla="*/ 37 h 266"/>
                <a:gd name="T66" fmla="*/ 311 w 384"/>
                <a:gd name="T67" fmla="*/ 37 h 266"/>
                <a:gd name="T68" fmla="*/ 332 w 384"/>
                <a:gd name="T69" fmla="*/ 0 h 266"/>
                <a:gd name="T70" fmla="*/ 332 w 384"/>
                <a:gd name="T71" fmla="*/ 73 h 266"/>
                <a:gd name="T72" fmla="*/ 332 w 384"/>
                <a:gd name="T73" fmla="*/ 0 h 266"/>
                <a:gd name="T74" fmla="*/ 368 w 384"/>
                <a:gd name="T75" fmla="*/ 107 h 266"/>
                <a:gd name="T76" fmla="*/ 296 w 384"/>
                <a:gd name="T77" fmla="*/ 170 h 266"/>
                <a:gd name="T78" fmla="*/ 307 w 384"/>
                <a:gd name="T79" fmla="*/ 96 h 266"/>
                <a:gd name="T80" fmla="*/ 321 w 384"/>
                <a:gd name="T81" fmla="*/ 107 h 266"/>
                <a:gd name="T82" fmla="*/ 343 w 384"/>
                <a:gd name="T83" fmla="*/ 107 h 266"/>
                <a:gd name="T84" fmla="*/ 357 w 384"/>
                <a:gd name="T85" fmla="*/ 96 h 266"/>
                <a:gd name="T86" fmla="*/ 348 w 384"/>
                <a:gd name="T87" fmla="*/ 80 h 266"/>
                <a:gd name="T88" fmla="*/ 316 w 384"/>
                <a:gd name="T89" fmla="*/ 80 h 266"/>
                <a:gd name="T90" fmla="*/ 280 w 384"/>
                <a:gd name="T91" fmla="*/ 101 h 266"/>
                <a:gd name="T92" fmla="*/ 384 w 384"/>
                <a:gd name="T93" fmla="*/ 186 h 266"/>
                <a:gd name="T94" fmla="*/ 363 w 384"/>
                <a:gd name="T95" fmla="*/ 8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4" h="266">
                  <a:moveTo>
                    <a:pt x="192" y="45"/>
                  </a:moveTo>
                  <a:cubicBezTo>
                    <a:pt x="209" y="45"/>
                    <a:pt x="223" y="58"/>
                    <a:pt x="223" y="75"/>
                  </a:cubicBezTo>
                  <a:cubicBezTo>
                    <a:pt x="223" y="92"/>
                    <a:pt x="209" y="106"/>
                    <a:pt x="192" y="106"/>
                  </a:cubicBezTo>
                  <a:cubicBezTo>
                    <a:pt x="175" y="106"/>
                    <a:pt x="161" y="92"/>
                    <a:pt x="161" y="75"/>
                  </a:cubicBezTo>
                  <a:cubicBezTo>
                    <a:pt x="161" y="58"/>
                    <a:pt x="175" y="45"/>
                    <a:pt x="192" y="45"/>
                  </a:cubicBezTo>
                  <a:moveTo>
                    <a:pt x="192" y="29"/>
                  </a:moveTo>
                  <a:cubicBezTo>
                    <a:pt x="166" y="29"/>
                    <a:pt x="145" y="49"/>
                    <a:pt x="145" y="75"/>
                  </a:cubicBezTo>
                  <a:cubicBezTo>
                    <a:pt x="145" y="101"/>
                    <a:pt x="166" y="122"/>
                    <a:pt x="192" y="122"/>
                  </a:cubicBezTo>
                  <a:cubicBezTo>
                    <a:pt x="218" y="122"/>
                    <a:pt x="239" y="101"/>
                    <a:pt x="239" y="75"/>
                  </a:cubicBezTo>
                  <a:cubicBezTo>
                    <a:pt x="239" y="49"/>
                    <a:pt x="218" y="29"/>
                    <a:pt x="192" y="29"/>
                  </a:cubicBezTo>
                  <a:close/>
                  <a:moveTo>
                    <a:pt x="225" y="147"/>
                  </a:moveTo>
                  <a:cubicBezTo>
                    <a:pt x="242" y="164"/>
                    <a:pt x="242" y="164"/>
                    <a:pt x="242" y="164"/>
                  </a:cubicBezTo>
                  <a:cubicBezTo>
                    <a:pt x="242" y="250"/>
                    <a:pt x="242" y="250"/>
                    <a:pt x="242" y="250"/>
                  </a:cubicBezTo>
                  <a:cubicBezTo>
                    <a:pt x="142" y="250"/>
                    <a:pt x="142" y="250"/>
                    <a:pt x="142" y="250"/>
                  </a:cubicBezTo>
                  <a:cubicBezTo>
                    <a:pt x="142" y="164"/>
                    <a:pt x="142" y="164"/>
                    <a:pt x="142" y="164"/>
                  </a:cubicBezTo>
                  <a:cubicBezTo>
                    <a:pt x="159" y="147"/>
                    <a:pt x="159" y="147"/>
                    <a:pt x="159" y="147"/>
                  </a:cubicBezTo>
                  <a:cubicBezTo>
                    <a:pt x="165" y="147"/>
                    <a:pt x="165" y="147"/>
                    <a:pt x="165" y="147"/>
                  </a:cubicBezTo>
                  <a:cubicBezTo>
                    <a:pt x="181" y="163"/>
                    <a:pt x="181" y="163"/>
                    <a:pt x="181" y="163"/>
                  </a:cubicBezTo>
                  <a:cubicBezTo>
                    <a:pt x="192" y="174"/>
                    <a:pt x="192" y="174"/>
                    <a:pt x="192" y="174"/>
                  </a:cubicBezTo>
                  <a:cubicBezTo>
                    <a:pt x="203" y="163"/>
                    <a:pt x="203" y="163"/>
                    <a:pt x="203" y="163"/>
                  </a:cubicBezTo>
                  <a:cubicBezTo>
                    <a:pt x="219" y="147"/>
                    <a:pt x="219" y="147"/>
                    <a:pt x="219" y="147"/>
                  </a:cubicBezTo>
                  <a:cubicBezTo>
                    <a:pt x="225" y="147"/>
                    <a:pt x="225" y="147"/>
                    <a:pt x="225" y="147"/>
                  </a:cubicBezTo>
                  <a:moveTo>
                    <a:pt x="232" y="131"/>
                  </a:moveTo>
                  <a:cubicBezTo>
                    <a:pt x="212" y="131"/>
                    <a:pt x="212" y="131"/>
                    <a:pt x="212" y="131"/>
                  </a:cubicBezTo>
                  <a:cubicBezTo>
                    <a:pt x="192" y="151"/>
                    <a:pt x="192" y="151"/>
                    <a:pt x="192" y="151"/>
                  </a:cubicBezTo>
                  <a:cubicBezTo>
                    <a:pt x="172" y="131"/>
                    <a:pt x="172" y="131"/>
                    <a:pt x="172" y="131"/>
                  </a:cubicBezTo>
                  <a:cubicBezTo>
                    <a:pt x="152" y="131"/>
                    <a:pt x="152" y="131"/>
                    <a:pt x="152" y="131"/>
                  </a:cubicBezTo>
                  <a:cubicBezTo>
                    <a:pt x="126" y="158"/>
                    <a:pt x="126" y="158"/>
                    <a:pt x="126" y="158"/>
                  </a:cubicBezTo>
                  <a:cubicBezTo>
                    <a:pt x="126" y="266"/>
                    <a:pt x="126" y="266"/>
                    <a:pt x="126" y="266"/>
                  </a:cubicBezTo>
                  <a:cubicBezTo>
                    <a:pt x="258" y="266"/>
                    <a:pt x="258" y="266"/>
                    <a:pt x="258" y="266"/>
                  </a:cubicBezTo>
                  <a:cubicBezTo>
                    <a:pt x="258" y="158"/>
                    <a:pt x="258" y="158"/>
                    <a:pt x="258" y="158"/>
                  </a:cubicBezTo>
                  <a:cubicBezTo>
                    <a:pt x="232" y="131"/>
                    <a:pt x="232" y="131"/>
                    <a:pt x="232" y="131"/>
                  </a:cubicBezTo>
                  <a:close/>
                  <a:moveTo>
                    <a:pt x="52" y="16"/>
                  </a:moveTo>
                  <a:cubicBezTo>
                    <a:pt x="64" y="16"/>
                    <a:pt x="73" y="25"/>
                    <a:pt x="73" y="37"/>
                  </a:cubicBezTo>
                  <a:cubicBezTo>
                    <a:pt x="73" y="48"/>
                    <a:pt x="64" y="57"/>
                    <a:pt x="52" y="57"/>
                  </a:cubicBezTo>
                  <a:cubicBezTo>
                    <a:pt x="41" y="57"/>
                    <a:pt x="31" y="48"/>
                    <a:pt x="31" y="37"/>
                  </a:cubicBezTo>
                  <a:cubicBezTo>
                    <a:pt x="31" y="25"/>
                    <a:pt x="41" y="16"/>
                    <a:pt x="52" y="16"/>
                  </a:cubicBezTo>
                  <a:moveTo>
                    <a:pt x="52" y="0"/>
                  </a:moveTo>
                  <a:cubicBezTo>
                    <a:pt x="32" y="0"/>
                    <a:pt x="15" y="16"/>
                    <a:pt x="15" y="37"/>
                  </a:cubicBezTo>
                  <a:cubicBezTo>
                    <a:pt x="15" y="57"/>
                    <a:pt x="32" y="73"/>
                    <a:pt x="52" y="73"/>
                  </a:cubicBezTo>
                  <a:cubicBezTo>
                    <a:pt x="72" y="73"/>
                    <a:pt x="89" y="57"/>
                    <a:pt x="89" y="37"/>
                  </a:cubicBezTo>
                  <a:cubicBezTo>
                    <a:pt x="89" y="16"/>
                    <a:pt x="72" y="0"/>
                    <a:pt x="52" y="0"/>
                  </a:cubicBezTo>
                  <a:close/>
                  <a:moveTo>
                    <a:pt x="77" y="96"/>
                  </a:moveTo>
                  <a:cubicBezTo>
                    <a:pt x="88" y="107"/>
                    <a:pt x="88" y="107"/>
                    <a:pt x="88" y="107"/>
                  </a:cubicBezTo>
                  <a:cubicBezTo>
                    <a:pt x="88" y="170"/>
                    <a:pt x="88" y="170"/>
                    <a:pt x="88" y="170"/>
                  </a:cubicBezTo>
                  <a:cubicBezTo>
                    <a:pt x="16" y="170"/>
                    <a:pt x="16" y="170"/>
                    <a:pt x="16" y="170"/>
                  </a:cubicBezTo>
                  <a:cubicBezTo>
                    <a:pt x="16" y="107"/>
                    <a:pt x="16" y="107"/>
                    <a:pt x="16" y="107"/>
                  </a:cubicBezTo>
                  <a:cubicBezTo>
                    <a:pt x="27" y="96"/>
                    <a:pt x="27" y="96"/>
                    <a:pt x="27" y="96"/>
                  </a:cubicBezTo>
                  <a:cubicBezTo>
                    <a:pt x="30" y="96"/>
                    <a:pt x="30" y="96"/>
                    <a:pt x="30" y="96"/>
                  </a:cubicBezTo>
                  <a:cubicBezTo>
                    <a:pt x="41" y="107"/>
                    <a:pt x="41" y="107"/>
                    <a:pt x="41" y="107"/>
                  </a:cubicBezTo>
                  <a:cubicBezTo>
                    <a:pt x="52" y="118"/>
                    <a:pt x="52" y="118"/>
                    <a:pt x="52" y="118"/>
                  </a:cubicBezTo>
                  <a:cubicBezTo>
                    <a:pt x="63" y="107"/>
                    <a:pt x="63" y="107"/>
                    <a:pt x="63" y="107"/>
                  </a:cubicBezTo>
                  <a:cubicBezTo>
                    <a:pt x="74" y="96"/>
                    <a:pt x="74" y="96"/>
                    <a:pt x="74" y="96"/>
                  </a:cubicBezTo>
                  <a:cubicBezTo>
                    <a:pt x="77" y="96"/>
                    <a:pt x="77" y="96"/>
                    <a:pt x="77" y="96"/>
                  </a:cubicBezTo>
                  <a:moveTo>
                    <a:pt x="83" y="80"/>
                  </a:moveTo>
                  <a:cubicBezTo>
                    <a:pt x="68" y="80"/>
                    <a:pt x="68" y="80"/>
                    <a:pt x="68" y="80"/>
                  </a:cubicBezTo>
                  <a:cubicBezTo>
                    <a:pt x="52" y="96"/>
                    <a:pt x="52" y="96"/>
                    <a:pt x="52" y="96"/>
                  </a:cubicBezTo>
                  <a:cubicBezTo>
                    <a:pt x="36" y="80"/>
                    <a:pt x="36" y="80"/>
                    <a:pt x="36" y="80"/>
                  </a:cubicBezTo>
                  <a:cubicBezTo>
                    <a:pt x="21" y="80"/>
                    <a:pt x="21" y="80"/>
                    <a:pt x="21" y="80"/>
                  </a:cubicBezTo>
                  <a:cubicBezTo>
                    <a:pt x="0" y="101"/>
                    <a:pt x="0" y="101"/>
                    <a:pt x="0" y="101"/>
                  </a:cubicBezTo>
                  <a:cubicBezTo>
                    <a:pt x="0" y="186"/>
                    <a:pt x="0" y="186"/>
                    <a:pt x="0" y="186"/>
                  </a:cubicBezTo>
                  <a:cubicBezTo>
                    <a:pt x="104" y="186"/>
                    <a:pt x="104" y="186"/>
                    <a:pt x="104" y="186"/>
                  </a:cubicBezTo>
                  <a:cubicBezTo>
                    <a:pt x="104" y="101"/>
                    <a:pt x="104" y="101"/>
                    <a:pt x="104" y="101"/>
                  </a:cubicBezTo>
                  <a:cubicBezTo>
                    <a:pt x="83" y="80"/>
                    <a:pt x="83" y="80"/>
                    <a:pt x="83" y="80"/>
                  </a:cubicBezTo>
                  <a:close/>
                  <a:moveTo>
                    <a:pt x="332" y="16"/>
                  </a:moveTo>
                  <a:cubicBezTo>
                    <a:pt x="343" y="16"/>
                    <a:pt x="353" y="25"/>
                    <a:pt x="353" y="37"/>
                  </a:cubicBezTo>
                  <a:cubicBezTo>
                    <a:pt x="353" y="48"/>
                    <a:pt x="343" y="57"/>
                    <a:pt x="332" y="57"/>
                  </a:cubicBezTo>
                  <a:cubicBezTo>
                    <a:pt x="320" y="57"/>
                    <a:pt x="311" y="48"/>
                    <a:pt x="311" y="37"/>
                  </a:cubicBezTo>
                  <a:cubicBezTo>
                    <a:pt x="311" y="25"/>
                    <a:pt x="320" y="16"/>
                    <a:pt x="332" y="16"/>
                  </a:cubicBezTo>
                  <a:moveTo>
                    <a:pt x="332" y="0"/>
                  </a:moveTo>
                  <a:cubicBezTo>
                    <a:pt x="312" y="0"/>
                    <a:pt x="295" y="16"/>
                    <a:pt x="295" y="37"/>
                  </a:cubicBezTo>
                  <a:cubicBezTo>
                    <a:pt x="295" y="57"/>
                    <a:pt x="312" y="73"/>
                    <a:pt x="332" y="73"/>
                  </a:cubicBezTo>
                  <a:cubicBezTo>
                    <a:pt x="352" y="73"/>
                    <a:pt x="369" y="57"/>
                    <a:pt x="369" y="37"/>
                  </a:cubicBezTo>
                  <a:cubicBezTo>
                    <a:pt x="369" y="16"/>
                    <a:pt x="352" y="0"/>
                    <a:pt x="332" y="0"/>
                  </a:cubicBezTo>
                  <a:close/>
                  <a:moveTo>
                    <a:pt x="357" y="96"/>
                  </a:moveTo>
                  <a:cubicBezTo>
                    <a:pt x="368" y="107"/>
                    <a:pt x="368" y="107"/>
                    <a:pt x="368" y="107"/>
                  </a:cubicBezTo>
                  <a:cubicBezTo>
                    <a:pt x="368" y="170"/>
                    <a:pt x="368" y="170"/>
                    <a:pt x="368" y="170"/>
                  </a:cubicBezTo>
                  <a:cubicBezTo>
                    <a:pt x="296" y="170"/>
                    <a:pt x="296" y="170"/>
                    <a:pt x="296" y="170"/>
                  </a:cubicBezTo>
                  <a:cubicBezTo>
                    <a:pt x="296" y="107"/>
                    <a:pt x="296" y="107"/>
                    <a:pt x="296" y="107"/>
                  </a:cubicBezTo>
                  <a:cubicBezTo>
                    <a:pt x="307" y="96"/>
                    <a:pt x="307" y="96"/>
                    <a:pt x="307" y="96"/>
                  </a:cubicBezTo>
                  <a:cubicBezTo>
                    <a:pt x="310" y="96"/>
                    <a:pt x="310" y="96"/>
                    <a:pt x="310" y="96"/>
                  </a:cubicBezTo>
                  <a:cubicBezTo>
                    <a:pt x="321" y="107"/>
                    <a:pt x="321" y="107"/>
                    <a:pt x="321" y="107"/>
                  </a:cubicBezTo>
                  <a:cubicBezTo>
                    <a:pt x="332" y="118"/>
                    <a:pt x="332" y="118"/>
                    <a:pt x="332" y="118"/>
                  </a:cubicBezTo>
                  <a:cubicBezTo>
                    <a:pt x="343" y="107"/>
                    <a:pt x="343" y="107"/>
                    <a:pt x="343" y="107"/>
                  </a:cubicBezTo>
                  <a:cubicBezTo>
                    <a:pt x="354" y="96"/>
                    <a:pt x="354" y="96"/>
                    <a:pt x="354" y="96"/>
                  </a:cubicBezTo>
                  <a:cubicBezTo>
                    <a:pt x="357" y="96"/>
                    <a:pt x="357" y="96"/>
                    <a:pt x="357" y="96"/>
                  </a:cubicBezTo>
                  <a:moveTo>
                    <a:pt x="363" y="80"/>
                  </a:moveTo>
                  <a:cubicBezTo>
                    <a:pt x="348" y="80"/>
                    <a:pt x="348" y="80"/>
                    <a:pt x="348" y="80"/>
                  </a:cubicBezTo>
                  <a:cubicBezTo>
                    <a:pt x="332" y="96"/>
                    <a:pt x="332" y="96"/>
                    <a:pt x="332" y="96"/>
                  </a:cubicBezTo>
                  <a:cubicBezTo>
                    <a:pt x="316" y="80"/>
                    <a:pt x="316" y="80"/>
                    <a:pt x="316" y="80"/>
                  </a:cubicBezTo>
                  <a:cubicBezTo>
                    <a:pt x="301" y="80"/>
                    <a:pt x="301" y="80"/>
                    <a:pt x="301" y="80"/>
                  </a:cubicBezTo>
                  <a:cubicBezTo>
                    <a:pt x="280" y="101"/>
                    <a:pt x="280" y="101"/>
                    <a:pt x="280" y="101"/>
                  </a:cubicBezTo>
                  <a:cubicBezTo>
                    <a:pt x="280" y="186"/>
                    <a:pt x="280" y="186"/>
                    <a:pt x="280" y="186"/>
                  </a:cubicBezTo>
                  <a:cubicBezTo>
                    <a:pt x="384" y="186"/>
                    <a:pt x="384" y="186"/>
                    <a:pt x="384" y="186"/>
                  </a:cubicBezTo>
                  <a:cubicBezTo>
                    <a:pt x="384" y="101"/>
                    <a:pt x="384" y="101"/>
                    <a:pt x="384" y="101"/>
                  </a:cubicBezTo>
                  <a:cubicBezTo>
                    <a:pt x="363" y="80"/>
                    <a:pt x="363" y="80"/>
                    <a:pt x="363" y="8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10" name="Straight Arrow Connector 9">
              <a:extLst>
                <a:ext uri="{FF2B5EF4-FFF2-40B4-BE49-F238E27FC236}">
                  <a16:creationId xmlns:a16="http://schemas.microsoft.com/office/drawing/2014/main" id="{A1A0B759-937F-4F43-B703-4E560EB76BF3}"/>
                </a:ext>
              </a:extLst>
            </p:cNvPr>
            <p:cNvCxnSpPr>
              <a:cxnSpLocks/>
              <a:endCxn id="3" idx="1"/>
            </p:cNvCxnSpPr>
            <p:nvPr/>
          </p:nvCxnSpPr>
          <p:spPr bwMode="gray">
            <a:xfrm>
              <a:off x="2917371" y="3298194"/>
              <a:ext cx="1748972" cy="0"/>
            </a:xfrm>
            <a:prstGeom prst="straightConnector1">
              <a:avLst/>
            </a:prstGeom>
            <a:ln w="762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165EDAE-515D-CA4D-B72E-7819C19C1EF8}"/>
              </a:ext>
            </a:extLst>
          </p:cNvPr>
          <p:cNvGrpSpPr/>
          <p:nvPr/>
        </p:nvGrpSpPr>
        <p:grpSpPr>
          <a:xfrm>
            <a:off x="7257143" y="2428762"/>
            <a:ext cx="4099766" cy="1738861"/>
            <a:chOff x="7257143" y="2428762"/>
            <a:chExt cx="4099766" cy="1738861"/>
          </a:xfrm>
        </p:grpSpPr>
        <p:sp>
          <p:nvSpPr>
            <p:cNvPr id="13" name="Can 12">
              <a:extLst>
                <a:ext uri="{FF2B5EF4-FFF2-40B4-BE49-F238E27FC236}">
                  <a16:creationId xmlns:a16="http://schemas.microsoft.com/office/drawing/2014/main" id="{8F6249D2-C58F-454C-99C5-553252CCEED0}"/>
                </a:ext>
              </a:extLst>
            </p:cNvPr>
            <p:cNvSpPr/>
            <p:nvPr/>
          </p:nvSpPr>
          <p:spPr>
            <a:xfrm>
              <a:off x="9271454" y="2428762"/>
              <a:ext cx="2085455" cy="1738861"/>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3200" dirty="0">
                  <a:solidFill>
                    <a:schemeClr val="bg1"/>
                  </a:solidFill>
                </a:rPr>
                <a:t>DB</a:t>
              </a:r>
            </a:p>
          </p:txBody>
        </p:sp>
        <p:cxnSp>
          <p:nvCxnSpPr>
            <p:cNvPr id="14" name="Straight Arrow Connector 13">
              <a:extLst>
                <a:ext uri="{FF2B5EF4-FFF2-40B4-BE49-F238E27FC236}">
                  <a16:creationId xmlns:a16="http://schemas.microsoft.com/office/drawing/2014/main" id="{6CD52519-1D75-5941-90E0-204D8A288AF9}"/>
                </a:ext>
              </a:extLst>
            </p:cNvPr>
            <p:cNvCxnSpPr>
              <a:cxnSpLocks/>
              <a:endCxn id="13" idx="2"/>
            </p:cNvCxnSpPr>
            <p:nvPr/>
          </p:nvCxnSpPr>
          <p:spPr bwMode="gray">
            <a:xfrm>
              <a:off x="7257143" y="3298192"/>
              <a:ext cx="2014311" cy="1"/>
            </a:xfrm>
            <a:prstGeom prst="straightConnector1">
              <a:avLst/>
            </a:prstGeom>
            <a:ln w="762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F5CC9576-AE30-7C4A-8378-0AF021AF04FA}"/>
              </a:ext>
            </a:extLst>
          </p:cNvPr>
          <p:cNvSpPr/>
          <p:nvPr/>
        </p:nvSpPr>
        <p:spPr>
          <a:xfrm>
            <a:off x="4914821" y="1534279"/>
            <a:ext cx="2404826" cy="584775"/>
          </a:xfrm>
          <a:prstGeom prst="rect">
            <a:avLst/>
          </a:prstGeom>
        </p:spPr>
        <p:txBody>
          <a:bodyPr wrap="none">
            <a:spAutoFit/>
          </a:bodyPr>
          <a:lstStyle/>
          <a:p>
            <a:r>
              <a:rPr lang="en-US" sz="3200" b="1" dirty="0"/>
              <a:t>Application</a:t>
            </a:r>
            <a:endParaRPr lang="en-US" sz="3200" dirty="0"/>
          </a:p>
        </p:txBody>
      </p:sp>
      <p:sp>
        <p:nvSpPr>
          <p:cNvPr id="28" name="Rectangle 27">
            <a:extLst>
              <a:ext uri="{FF2B5EF4-FFF2-40B4-BE49-F238E27FC236}">
                <a16:creationId xmlns:a16="http://schemas.microsoft.com/office/drawing/2014/main" id="{976F1FD4-7196-4048-80D8-0D7F2EE1696D}"/>
              </a:ext>
            </a:extLst>
          </p:cNvPr>
          <p:cNvSpPr/>
          <p:nvPr/>
        </p:nvSpPr>
        <p:spPr>
          <a:xfrm>
            <a:off x="6263932" y="4527522"/>
            <a:ext cx="853119" cy="584775"/>
          </a:xfrm>
          <a:prstGeom prst="rect">
            <a:avLst/>
          </a:prstGeom>
        </p:spPr>
        <p:txBody>
          <a:bodyPr wrap="none">
            <a:spAutoFit/>
          </a:bodyPr>
          <a:lstStyle/>
          <a:p>
            <a:r>
              <a:rPr lang="en-US" sz="3200" b="1" dirty="0"/>
              <a:t>VM</a:t>
            </a:r>
            <a:endParaRPr lang="en-US" sz="3200" dirty="0"/>
          </a:p>
        </p:txBody>
      </p:sp>
      <p:sp>
        <p:nvSpPr>
          <p:cNvPr id="4" name="Title 3">
            <a:extLst>
              <a:ext uri="{FF2B5EF4-FFF2-40B4-BE49-F238E27FC236}">
                <a16:creationId xmlns:a16="http://schemas.microsoft.com/office/drawing/2014/main" id="{6AF93AB3-AFFC-7547-B94C-E1BFBC88E4B8}"/>
              </a:ext>
            </a:extLst>
          </p:cNvPr>
          <p:cNvSpPr>
            <a:spLocks noGrp="1"/>
          </p:cNvSpPr>
          <p:nvPr>
            <p:ph type="title"/>
          </p:nvPr>
        </p:nvSpPr>
        <p:spPr/>
        <p:txBody>
          <a:bodyPr/>
          <a:lstStyle/>
          <a:p>
            <a:r>
              <a:rPr lang="en-US" dirty="0"/>
              <a:t>Monolith</a:t>
            </a:r>
          </a:p>
        </p:txBody>
      </p:sp>
    </p:spTree>
    <p:extLst>
      <p:ext uri="{BB962C8B-B14F-4D97-AF65-F5344CB8AC3E}">
        <p14:creationId xmlns:p14="http://schemas.microsoft.com/office/powerpoint/2010/main" val="93997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1E480-D25E-B847-9BF1-B08F45456A3E}"/>
              </a:ext>
            </a:extLst>
          </p:cNvPr>
          <p:cNvPicPr>
            <a:picLocks noChangeAspect="1"/>
          </p:cNvPicPr>
          <p:nvPr/>
        </p:nvPicPr>
        <p:blipFill>
          <a:blip r:embed="rId2"/>
          <a:stretch>
            <a:fillRect/>
          </a:stretch>
        </p:blipFill>
        <p:spPr>
          <a:xfrm>
            <a:off x="-1" y="0"/>
            <a:ext cx="12188825" cy="7541110"/>
          </a:xfrm>
          <a:prstGeom prst="rect">
            <a:avLst/>
          </a:prstGeom>
        </p:spPr>
      </p:pic>
      <p:grpSp>
        <p:nvGrpSpPr>
          <p:cNvPr id="5" name="Group 4">
            <a:extLst>
              <a:ext uri="{FF2B5EF4-FFF2-40B4-BE49-F238E27FC236}">
                <a16:creationId xmlns:a16="http://schemas.microsoft.com/office/drawing/2014/main" id="{E6620185-FB99-7142-B612-59D11A5C6DAE}"/>
              </a:ext>
            </a:extLst>
          </p:cNvPr>
          <p:cNvGrpSpPr/>
          <p:nvPr/>
        </p:nvGrpSpPr>
        <p:grpSpPr>
          <a:xfrm>
            <a:off x="-1" y="6472217"/>
            <a:ext cx="12188824" cy="385783"/>
            <a:chOff x="-1" y="7247792"/>
            <a:chExt cx="12188824" cy="385783"/>
          </a:xfrm>
          <a:solidFill>
            <a:schemeClr val="tx2">
              <a:alpha val="48000"/>
            </a:schemeClr>
          </a:solidFill>
        </p:grpSpPr>
        <p:sp>
          <p:nvSpPr>
            <p:cNvPr id="6" name="Rectangle 5">
              <a:extLst>
                <a:ext uri="{FF2B5EF4-FFF2-40B4-BE49-F238E27FC236}">
                  <a16:creationId xmlns:a16="http://schemas.microsoft.com/office/drawing/2014/main" id="{BC87FF1C-8133-B844-AC40-64575AC09876}"/>
                </a:ext>
              </a:extLst>
            </p:cNvPr>
            <p:cNvSpPr/>
            <p:nvPr/>
          </p:nvSpPr>
          <p:spPr>
            <a:xfrm>
              <a:off x="-1" y="7264243"/>
              <a:ext cx="12188824" cy="36933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Rectangle 6">
              <a:extLst>
                <a:ext uri="{FF2B5EF4-FFF2-40B4-BE49-F238E27FC236}">
                  <a16:creationId xmlns:a16="http://schemas.microsoft.com/office/drawing/2014/main" id="{4D1D69B6-3ADA-F448-8F56-66DC9081BF93}"/>
                </a:ext>
              </a:extLst>
            </p:cNvPr>
            <p:cNvSpPr/>
            <p:nvPr/>
          </p:nvSpPr>
          <p:spPr>
            <a:xfrm>
              <a:off x="249736" y="7247792"/>
              <a:ext cx="3680879" cy="369332"/>
            </a:xfrm>
            <a:prstGeom prst="rect">
              <a:avLst/>
            </a:prstGeom>
            <a:noFill/>
          </p:spPr>
          <p:txBody>
            <a:bodyPr wrap="none">
              <a:spAutoFit/>
            </a:bodyPr>
            <a:lstStyle/>
            <a:p>
              <a:r>
                <a:rPr lang="en-US" dirty="0">
                  <a:solidFill>
                    <a:schemeClr val="bg1"/>
                  </a:solidFill>
                  <a:latin typeface="-apple-system"/>
                </a:rPr>
                <a:t>Photo by </a:t>
              </a:r>
              <a:r>
                <a:rPr lang="en-US" u="sng" dirty="0">
                  <a:solidFill>
                    <a:schemeClr val="bg1"/>
                  </a:solidFill>
                  <a:latin typeface="-apple-system"/>
                </a:rPr>
                <a:t>Dawn Armfield</a:t>
              </a:r>
              <a:r>
                <a:rPr lang="en-US" dirty="0">
                  <a:solidFill>
                    <a:schemeClr val="bg1"/>
                  </a:solidFill>
                  <a:latin typeface="-apple-system"/>
                </a:rPr>
                <a:t> on </a:t>
              </a:r>
              <a:r>
                <a:rPr lang="en-US" dirty="0">
                  <a:solidFill>
                    <a:schemeClr val="bg1"/>
                  </a:solidFill>
                  <a:latin typeface="-apple-system"/>
                  <a:hlinkClick r:id="rId3">
                    <a:extLst>
                      <a:ext uri="{A12FA001-AC4F-418D-AE19-62706E023703}">
                        <ahyp:hlinkClr xmlns:ahyp="http://schemas.microsoft.com/office/drawing/2018/hyperlinkcolor" val="tx"/>
                      </a:ext>
                    </a:extLst>
                  </a:hlinkClick>
                </a:rPr>
                <a:t>Unsplash</a:t>
              </a:r>
              <a:endParaRPr lang="en-US" dirty="0">
                <a:solidFill>
                  <a:schemeClr val="bg1"/>
                </a:solidFill>
              </a:endParaRPr>
            </a:p>
          </p:txBody>
        </p:sp>
      </p:grpSp>
      <p:sp>
        <p:nvSpPr>
          <p:cNvPr id="8" name="Rectangle 7">
            <a:extLst>
              <a:ext uri="{FF2B5EF4-FFF2-40B4-BE49-F238E27FC236}">
                <a16:creationId xmlns:a16="http://schemas.microsoft.com/office/drawing/2014/main" id="{683C057D-08A4-8340-A76C-35AD03457E82}"/>
              </a:ext>
            </a:extLst>
          </p:cNvPr>
          <p:cNvSpPr/>
          <p:nvPr/>
        </p:nvSpPr>
        <p:spPr>
          <a:xfrm>
            <a:off x="-2031" y="4924468"/>
            <a:ext cx="12188824" cy="1104180"/>
          </a:xfrm>
          <a:prstGeom prst="rect">
            <a:avLst/>
          </a:prstGeom>
          <a:solidFill>
            <a:schemeClr val="tx2">
              <a:alpha val="4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5400" b="1" dirty="0">
                <a:solidFill>
                  <a:schemeClr val="bg1"/>
                </a:solidFill>
              </a:rPr>
              <a:t>Let’s break my monolith</a:t>
            </a:r>
          </a:p>
        </p:txBody>
      </p:sp>
    </p:spTree>
    <p:extLst>
      <p:ext uri="{BB962C8B-B14F-4D97-AF65-F5344CB8AC3E}">
        <p14:creationId xmlns:p14="http://schemas.microsoft.com/office/powerpoint/2010/main" val="5767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F9F54D0-8120-D244-A514-D5544AA73359}"/>
              </a:ext>
            </a:extLst>
          </p:cNvPr>
          <p:cNvSpPr/>
          <p:nvPr/>
        </p:nvSpPr>
        <p:spPr>
          <a:xfrm>
            <a:off x="1021996" y="2194989"/>
            <a:ext cx="2590800" cy="739993"/>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 name="Rectangle 2">
            <a:extLst>
              <a:ext uri="{FF2B5EF4-FFF2-40B4-BE49-F238E27FC236}">
                <a16:creationId xmlns:a16="http://schemas.microsoft.com/office/drawing/2014/main" id="{F8F92204-01CA-104A-85E2-E64933AE3028}"/>
              </a:ext>
            </a:extLst>
          </p:cNvPr>
          <p:cNvSpPr/>
          <p:nvPr/>
        </p:nvSpPr>
        <p:spPr>
          <a:xfrm>
            <a:off x="1021990" y="2194989"/>
            <a:ext cx="2590800" cy="2446014"/>
          </a:xfrm>
          <a:prstGeom prst="rect">
            <a:avLst/>
          </a:prstGeom>
          <a:solidFill>
            <a:srgbClr val="78BF2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1110587" y="2293728"/>
            <a:ext cx="2362117"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/web</a:t>
            </a:r>
          </a:p>
        </p:txBody>
      </p:sp>
      <p:sp>
        <p:nvSpPr>
          <p:cNvPr id="6" name="Rectangle 5">
            <a:extLst>
              <a:ext uri="{FF2B5EF4-FFF2-40B4-BE49-F238E27FC236}">
                <a16:creationId xmlns:a16="http://schemas.microsoft.com/office/drawing/2014/main" id="{CDC57B47-BFB1-914B-8B63-7A3625EDE284}"/>
              </a:ext>
            </a:extLst>
          </p:cNvPr>
          <p:cNvSpPr/>
          <p:nvPr/>
        </p:nvSpPr>
        <p:spPr>
          <a:xfrm>
            <a:off x="1110587" y="2874063"/>
            <a:ext cx="2362117"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/search</a:t>
            </a:r>
          </a:p>
        </p:txBody>
      </p:sp>
      <p:sp>
        <p:nvSpPr>
          <p:cNvPr id="7" name="Rectangle 6">
            <a:extLst>
              <a:ext uri="{FF2B5EF4-FFF2-40B4-BE49-F238E27FC236}">
                <a16:creationId xmlns:a16="http://schemas.microsoft.com/office/drawing/2014/main" id="{6BA60E24-DAB9-D743-B213-34B2045804AD}"/>
              </a:ext>
            </a:extLst>
          </p:cNvPr>
          <p:cNvSpPr/>
          <p:nvPr/>
        </p:nvSpPr>
        <p:spPr>
          <a:xfrm>
            <a:off x="1110587" y="3454398"/>
            <a:ext cx="2362120"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/payment</a:t>
            </a:r>
          </a:p>
        </p:txBody>
      </p:sp>
      <p:sp>
        <p:nvSpPr>
          <p:cNvPr id="8" name="Rectangle 7">
            <a:extLst>
              <a:ext uri="{FF2B5EF4-FFF2-40B4-BE49-F238E27FC236}">
                <a16:creationId xmlns:a16="http://schemas.microsoft.com/office/drawing/2014/main" id="{1E9CA561-7C95-3E48-8514-03D8EEFEC7CF}"/>
              </a:ext>
            </a:extLst>
          </p:cNvPr>
          <p:cNvSpPr/>
          <p:nvPr/>
        </p:nvSpPr>
        <p:spPr>
          <a:xfrm>
            <a:off x="1110587" y="4034733"/>
            <a:ext cx="2362120"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/inventory</a:t>
            </a:r>
          </a:p>
        </p:txBody>
      </p:sp>
      <p:grpSp>
        <p:nvGrpSpPr>
          <p:cNvPr id="2" name="Group 1">
            <a:extLst>
              <a:ext uri="{FF2B5EF4-FFF2-40B4-BE49-F238E27FC236}">
                <a16:creationId xmlns:a16="http://schemas.microsoft.com/office/drawing/2014/main" id="{91CE9DEA-CC47-6344-9D37-7737E2109DD6}"/>
              </a:ext>
            </a:extLst>
          </p:cNvPr>
          <p:cNvGrpSpPr/>
          <p:nvPr/>
        </p:nvGrpSpPr>
        <p:grpSpPr>
          <a:xfrm>
            <a:off x="8158291" y="3197931"/>
            <a:ext cx="2590800" cy="739993"/>
            <a:chOff x="5666882" y="3912013"/>
            <a:chExt cx="2590800" cy="739993"/>
          </a:xfrm>
        </p:grpSpPr>
        <p:sp>
          <p:nvSpPr>
            <p:cNvPr id="17" name="Rectangle 16">
              <a:extLst>
                <a:ext uri="{FF2B5EF4-FFF2-40B4-BE49-F238E27FC236}">
                  <a16:creationId xmlns:a16="http://schemas.microsoft.com/office/drawing/2014/main" id="{69592369-A4D0-9847-9131-7D083E88683B}"/>
                </a:ext>
              </a:extLst>
            </p:cNvPr>
            <p:cNvSpPr/>
            <p:nvPr/>
          </p:nvSpPr>
          <p:spPr>
            <a:xfrm>
              <a:off x="5666882" y="3912013"/>
              <a:ext cx="2590800" cy="739993"/>
            </a:xfrm>
            <a:prstGeom prst="rect">
              <a:avLst/>
            </a:prstGeom>
            <a:solidFill>
              <a:srgbClr val="78BF2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Rectangle 17">
              <a:extLst>
                <a:ext uri="{FF2B5EF4-FFF2-40B4-BE49-F238E27FC236}">
                  <a16:creationId xmlns:a16="http://schemas.microsoft.com/office/drawing/2014/main" id="{821449F9-ACC3-704A-A880-5AA02E3D3075}"/>
                </a:ext>
              </a:extLst>
            </p:cNvPr>
            <p:cNvSpPr/>
            <p:nvPr/>
          </p:nvSpPr>
          <p:spPr>
            <a:xfrm>
              <a:off x="5755473" y="4034733"/>
              <a:ext cx="2362120"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/inventory</a:t>
              </a:r>
            </a:p>
          </p:txBody>
        </p:sp>
      </p:grpSp>
      <p:grpSp>
        <p:nvGrpSpPr>
          <p:cNvPr id="21" name="Group 20">
            <a:extLst>
              <a:ext uri="{FF2B5EF4-FFF2-40B4-BE49-F238E27FC236}">
                <a16:creationId xmlns:a16="http://schemas.microsoft.com/office/drawing/2014/main" id="{6D95E578-E00D-FF4E-B12A-2545F3847F96}"/>
              </a:ext>
            </a:extLst>
          </p:cNvPr>
          <p:cNvGrpSpPr/>
          <p:nvPr/>
        </p:nvGrpSpPr>
        <p:grpSpPr>
          <a:xfrm>
            <a:off x="5567491" y="1157316"/>
            <a:ext cx="2590800" cy="739993"/>
            <a:chOff x="5666882" y="3912013"/>
            <a:chExt cx="2590800" cy="739993"/>
          </a:xfrm>
        </p:grpSpPr>
        <p:sp>
          <p:nvSpPr>
            <p:cNvPr id="23" name="Rectangle 22">
              <a:extLst>
                <a:ext uri="{FF2B5EF4-FFF2-40B4-BE49-F238E27FC236}">
                  <a16:creationId xmlns:a16="http://schemas.microsoft.com/office/drawing/2014/main" id="{688E405C-5D95-2B43-8F73-523DA22CF388}"/>
                </a:ext>
              </a:extLst>
            </p:cNvPr>
            <p:cNvSpPr/>
            <p:nvPr/>
          </p:nvSpPr>
          <p:spPr>
            <a:xfrm>
              <a:off x="5666882" y="3912013"/>
              <a:ext cx="2590800" cy="739993"/>
            </a:xfrm>
            <a:prstGeom prst="rect">
              <a:avLst/>
            </a:prstGeom>
            <a:solidFill>
              <a:srgbClr val="78BF2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D20CA72F-9830-9247-B432-3DE46BE5484F}"/>
                </a:ext>
              </a:extLst>
            </p:cNvPr>
            <p:cNvSpPr/>
            <p:nvPr/>
          </p:nvSpPr>
          <p:spPr>
            <a:xfrm>
              <a:off x="5755473" y="4034733"/>
              <a:ext cx="2362120"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/payment</a:t>
              </a:r>
            </a:p>
          </p:txBody>
        </p:sp>
      </p:grpSp>
      <p:grpSp>
        <p:nvGrpSpPr>
          <p:cNvPr id="28" name="Group 27">
            <a:extLst>
              <a:ext uri="{FF2B5EF4-FFF2-40B4-BE49-F238E27FC236}">
                <a16:creationId xmlns:a16="http://schemas.microsoft.com/office/drawing/2014/main" id="{CF529303-14AC-6549-80F1-98A25628A9BD}"/>
              </a:ext>
            </a:extLst>
          </p:cNvPr>
          <p:cNvGrpSpPr/>
          <p:nvPr/>
        </p:nvGrpSpPr>
        <p:grpSpPr>
          <a:xfrm>
            <a:off x="4799012" y="5207967"/>
            <a:ext cx="2590800" cy="739993"/>
            <a:chOff x="5666882" y="3912013"/>
            <a:chExt cx="2590800" cy="739993"/>
          </a:xfrm>
        </p:grpSpPr>
        <p:sp>
          <p:nvSpPr>
            <p:cNvPr id="29" name="Rectangle 28">
              <a:extLst>
                <a:ext uri="{FF2B5EF4-FFF2-40B4-BE49-F238E27FC236}">
                  <a16:creationId xmlns:a16="http://schemas.microsoft.com/office/drawing/2014/main" id="{770779F1-CB29-3645-A8CF-DFAB0E4048D2}"/>
                </a:ext>
              </a:extLst>
            </p:cNvPr>
            <p:cNvSpPr/>
            <p:nvPr/>
          </p:nvSpPr>
          <p:spPr>
            <a:xfrm>
              <a:off x="5666882" y="3912013"/>
              <a:ext cx="2590800" cy="739993"/>
            </a:xfrm>
            <a:prstGeom prst="rect">
              <a:avLst/>
            </a:prstGeom>
            <a:solidFill>
              <a:srgbClr val="78BF2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Rectangle 29">
              <a:extLst>
                <a:ext uri="{FF2B5EF4-FFF2-40B4-BE49-F238E27FC236}">
                  <a16:creationId xmlns:a16="http://schemas.microsoft.com/office/drawing/2014/main" id="{7E18F41A-50F4-D84D-8103-55CCBEBC1231}"/>
                </a:ext>
              </a:extLst>
            </p:cNvPr>
            <p:cNvSpPr/>
            <p:nvPr/>
          </p:nvSpPr>
          <p:spPr>
            <a:xfrm>
              <a:off x="5755473" y="4034733"/>
              <a:ext cx="2362120" cy="457616"/>
            </a:xfrm>
            <a:prstGeom prst="rect">
              <a:avLst/>
            </a:prstGeom>
            <a:solidFill>
              <a:srgbClr val="0291D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/search</a:t>
              </a:r>
            </a:p>
          </p:txBody>
        </p:sp>
      </p:grpSp>
      <p:grpSp>
        <p:nvGrpSpPr>
          <p:cNvPr id="42" name="Group 41">
            <a:extLst>
              <a:ext uri="{FF2B5EF4-FFF2-40B4-BE49-F238E27FC236}">
                <a16:creationId xmlns:a16="http://schemas.microsoft.com/office/drawing/2014/main" id="{D56819B8-8A8E-634A-A5D2-5F22B12D1392}"/>
              </a:ext>
            </a:extLst>
          </p:cNvPr>
          <p:cNvGrpSpPr/>
          <p:nvPr/>
        </p:nvGrpSpPr>
        <p:grpSpPr>
          <a:xfrm>
            <a:off x="3612790" y="1527313"/>
            <a:ext cx="5840901" cy="3803374"/>
            <a:chOff x="3612790" y="1527313"/>
            <a:chExt cx="5840901" cy="3803374"/>
          </a:xfrm>
        </p:grpSpPr>
        <p:cxnSp>
          <p:nvCxnSpPr>
            <p:cNvPr id="11" name="Straight Arrow Connector 10">
              <a:extLst>
                <a:ext uri="{FF2B5EF4-FFF2-40B4-BE49-F238E27FC236}">
                  <a16:creationId xmlns:a16="http://schemas.microsoft.com/office/drawing/2014/main" id="{CD182031-162D-444F-A6B8-2D35AA522261}"/>
                </a:ext>
              </a:extLst>
            </p:cNvPr>
            <p:cNvCxnSpPr>
              <a:cxnSpLocks/>
              <a:endCxn id="29" idx="0"/>
            </p:cNvCxnSpPr>
            <p:nvPr/>
          </p:nvCxnSpPr>
          <p:spPr bwMode="gray">
            <a:xfrm>
              <a:off x="3612793" y="2564985"/>
              <a:ext cx="2481619" cy="264298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286C2A-7CD8-8142-A199-BDB4D5A01791}"/>
                </a:ext>
              </a:extLst>
            </p:cNvPr>
            <p:cNvCxnSpPr>
              <a:cxnSpLocks/>
              <a:endCxn id="17" idx="2"/>
            </p:cNvCxnSpPr>
            <p:nvPr/>
          </p:nvCxnSpPr>
          <p:spPr bwMode="gray">
            <a:xfrm flipV="1">
              <a:off x="7389812" y="3937924"/>
              <a:ext cx="2063879" cy="1392763"/>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C2CAD8-FD37-1546-9ECB-D8A1C4025418}"/>
                </a:ext>
              </a:extLst>
            </p:cNvPr>
            <p:cNvCxnSpPr>
              <a:stCxn id="23" idx="2"/>
            </p:cNvCxnSpPr>
            <p:nvPr/>
          </p:nvCxnSpPr>
          <p:spPr bwMode="gray">
            <a:xfrm>
              <a:off x="6862891" y="1897309"/>
              <a:ext cx="2565051" cy="130062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33E56ED-E548-0F4F-A997-A7DCCBFCC9FC}"/>
                </a:ext>
              </a:extLst>
            </p:cNvPr>
            <p:cNvCxnSpPr>
              <a:endCxn id="23" idx="1"/>
            </p:cNvCxnSpPr>
            <p:nvPr/>
          </p:nvCxnSpPr>
          <p:spPr bwMode="gray">
            <a:xfrm flipV="1">
              <a:off x="3612790" y="1527313"/>
              <a:ext cx="1954701" cy="103767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63" name="Title 62">
            <a:extLst>
              <a:ext uri="{FF2B5EF4-FFF2-40B4-BE49-F238E27FC236}">
                <a16:creationId xmlns:a16="http://schemas.microsoft.com/office/drawing/2014/main" id="{78B3923E-D7F8-5342-9B87-D4FC03B92140}"/>
              </a:ext>
            </a:extLst>
          </p:cNvPr>
          <p:cNvSpPr>
            <a:spLocks noGrp="1"/>
          </p:cNvSpPr>
          <p:nvPr>
            <p:ph type="title"/>
          </p:nvPr>
        </p:nvSpPr>
        <p:spPr/>
        <p:txBody>
          <a:bodyPr/>
          <a:lstStyle/>
          <a:p>
            <a:r>
              <a:rPr lang="en-US" dirty="0"/>
              <a:t>Microservices</a:t>
            </a:r>
          </a:p>
        </p:txBody>
      </p:sp>
    </p:spTree>
    <p:extLst>
      <p:ext uri="{BB962C8B-B14F-4D97-AF65-F5344CB8AC3E}">
        <p14:creationId xmlns:p14="http://schemas.microsoft.com/office/powerpoint/2010/main" val="228670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F9F54D0-8120-D244-A514-D5544AA73359}"/>
              </a:ext>
            </a:extLst>
          </p:cNvPr>
          <p:cNvSpPr/>
          <p:nvPr/>
        </p:nvSpPr>
        <p:spPr>
          <a:xfrm>
            <a:off x="1021996" y="2194989"/>
            <a:ext cx="2590800" cy="739993"/>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1110587" y="2293728"/>
            <a:ext cx="2362117" cy="457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/web</a:t>
            </a:r>
          </a:p>
        </p:txBody>
      </p:sp>
      <p:grpSp>
        <p:nvGrpSpPr>
          <p:cNvPr id="2" name="Group 1">
            <a:extLst>
              <a:ext uri="{FF2B5EF4-FFF2-40B4-BE49-F238E27FC236}">
                <a16:creationId xmlns:a16="http://schemas.microsoft.com/office/drawing/2014/main" id="{91CE9DEA-CC47-6344-9D37-7737E2109DD6}"/>
              </a:ext>
            </a:extLst>
          </p:cNvPr>
          <p:cNvGrpSpPr/>
          <p:nvPr/>
        </p:nvGrpSpPr>
        <p:grpSpPr>
          <a:xfrm>
            <a:off x="8158291" y="3197931"/>
            <a:ext cx="2590800" cy="739993"/>
            <a:chOff x="5666882" y="3912013"/>
            <a:chExt cx="2590800" cy="739993"/>
          </a:xfrm>
          <a:solidFill>
            <a:schemeClr val="accent4"/>
          </a:solidFill>
        </p:grpSpPr>
        <p:sp>
          <p:nvSpPr>
            <p:cNvPr id="17" name="Rectangle 16">
              <a:extLst>
                <a:ext uri="{FF2B5EF4-FFF2-40B4-BE49-F238E27FC236}">
                  <a16:creationId xmlns:a16="http://schemas.microsoft.com/office/drawing/2014/main" id="{69592369-A4D0-9847-9131-7D083E88683B}"/>
                </a:ext>
              </a:extLst>
            </p:cNvPr>
            <p:cNvSpPr/>
            <p:nvPr/>
          </p:nvSpPr>
          <p:spPr>
            <a:xfrm>
              <a:off x="5666882" y="3912013"/>
              <a:ext cx="2590800" cy="739993"/>
            </a:xfrm>
            <a:prstGeom prst="rect">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Rectangle 17">
              <a:extLst>
                <a:ext uri="{FF2B5EF4-FFF2-40B4-BE49-F238E27FC236}">
                  <a16:creationId xmlns:a16="http://schemas.microsoft.com/office/drawing/2014/main" id="{821449F9-ACC3-704A-A880-5AA02E3D3075}"/>
                </a:ext>
              </a:extLst>
            </p:cNvPr>
            <p:cNvSpPr/>
            <p:nvPr/>
          </p:nvSpPr>
          <p:spPr>
            <a:xfrm>
              <a:off x="5755473" y="4034733"/>
              <a:ext cx="2362120" cy="457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/inventory</a:t>
              </a:r>
            </a:p>
          </p:txBody>
        </p:sp>
      </p:grpSp>
      <p:grpSp>
        <p:nvGrpSpPr>
          <p:cNvPr id="21" name="Group 20">
            <a:extLst>
              <a:ext uri="{FF2B5EF4-FFF2-40B4-BE49-F238E27FC236}">
                <a16:creationId xmlns:a16="http://schemas.microsoft.com/office/drawing/2014/main" id="{6D95E578-E00D-FF4E-B12A-2545F3847F96}"/>
              </a:ext>
            </a:extLst>
          </p:cNvPr>
          <p:cNvGrpSpPr/>
          <p:nvPr/>
        </p:nvGrpSpPr>
        <p:grpSpPr>
          <a:xfrm>
            <a:off x="5567491" y="1157316"/>
            <a:ext cx="2590800" cy="739993"/>
            <a:chOff x="5666882" y="3912013"/>
            <a:chExt cx="2590800" cy="739993"/>
          </a:xfrm>
          <a:solidFill>
            <a:schemeClr val="accent4"/>
          </a:solidFill>
        </p:grpSpPr>
        <p:sp>
          <p:nvSpPr>
            <p:cNvPr id="23" name="Rectangle 22">
              <a:extLst>
                <a:ext uri="{FF2B5EF4-FFF2-40B4-BE49-F238E27FC236}">
                  <a16:creationId xmlns:a16="http://schemas.microsoft.com/office/drawing/2014/main" id="{688E405C-5D95-2B43-8F73-523DA22CF388}"/>
                </a:ext>
              </a:extLst>
            </p:cNvPr>
            <p:cNvSpPr/>
            <p:nvPr/>
          </p:nvSpPr>
          <p:spPr>
            <a:xfrm>
              <a:off x="5666882" y="3912013"/>
              <a:ext cx="2590800" cy="73999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D20CA72F-9830-9247-B432-3DE46BE5484F}"/>
                </a:ext>
              </a:extLst>
            </p:cNvPr>
            <p:cNvSpPr/>
            <p:nvPr/>
          </p:nvSpPr>
          <p:spPr>
            <a:xfrm>
              <a:off x="5755473" y="4034733"/>
              <a:ext cx="2362120" cy="457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/payment</a:t>
              </a:r>
            </a:p>
          </p:txBody>
        </p:sp>
      </p:grpSp>
      <p:grpSp>
        <p:nvGrpSpPr>
          <p:cNvPr id="28" name="Group 27">
            <a:extLst>
              <a:ext uri="{FF2B5EF4-FFF2-40B4-BE49-F238E27FC236}">
                <a16:creationId xmlns:a16="http://schemas.microsoft.com/office/drawing/2014/main" id="{CF529303-14AC-6549-80F1-98A25628A9BD}"/>
              </a:ext>
            </a:extLst>
          </p:cNvPr>
          <p:cNvGrpSpPr/>
          <p:nvPr/>
        </p:nvGrpSpPr>
        <p:grpSpPr>
          <a:xfrm>
            <a:off x="4799012" y="5207967"/>
            <a:ext cx="2590800" cy="739993"/>
            <a:chOff x="5666882" y="3912013"/>
            <a:chExt cx="2590800" cy="739993"/>
          </a:xfrm>
          <a:solidFill>
            <a:schemeClr val="accent4"/>
          </a:solidFill>
        </p:grpSpPr>
        <p:sp>
          <p:nvSpPr>
            <p:cNvPr id="29" name="Rectangle 28">
              <a:extLst>
                <a:ext uri="{FF2B5EF4-FFF2-40B4-BE49-F238E27FC236}">
                  <a16:creationId xmlns:a16="http://schemas.microsoft.com/office/drawing/2014/main" id="{770779F1-CB29-3645-A8CF-DFAB0E4048D2}"/>
                </a:ext>
              </a:extLst>
            </p:cNvPr>
            <p:cNvSpPr/>
            <p:nvPr/>
          </p:nvSpPr>
          <p:spPr>
            <a:xfrm>
              <a:off x="5666882" y="3912013"/>
              <a:ext cx="2590800" cy="739993"/>
            </a:xfrm>
            <a:prstGeom prst="rect">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Rectangle 29">
              <a:extLst>
                <a:ext uri="{FF2B5EF4-FFF2-40B4-BE49-F238E27FC236}">
                  <a16:creationId xmlns:a16="http://schemas.microsoft.com/office/drawing/2014/main" id="{7E18F41A-50F4-D84D-8103-55CCBEBC1231}"/>
                </a:ext>
              </a:extLst>
            </p:cNvPr>
            <p:cNvSpPr/>
            <p:nvPr/>
          </p:nvSpPr>
          <p:spPr>
            <a:xfrm>
              <a:off x="5755473" y="4034733"/>
              <a:ext cx="2362120" cy="457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/search</a:t>
              </a:r>
            </a:p>
          </p:txBody>
        </p:sp>
      </p:grpSp>
      <p:grpSp>
        <p:nvGrpSpPr>
          <p:cNvPr id="42" name="Group 41">
            <a:extLst>
              <a:ext uri="{FF2B5EF4-FFF2-40B4-BE49-F238E27FC236}">
                <a16:creationId xmlns:a16="http://schemas.microsoft.com/office/drawing/2014/main" id="{D56819B8-8A8E-634A-A5D2-5F22B12D1392}"/>
              </a:ext>
            </a:extLst>
          </p:cNvPr>
          <p:cNvGrpSpPr/>
          <p:nvPr/>
        </p:nvGrpSpPr>
        <p:grpSpPr>
          <a:xfrm>
            <a:off x="3612790" y="1527313"/>
            <a:ext cx="5840901" cy="3803374"/>
            <a:chOff x="3612790" y="1527313"/>
            <a:chExt cx="5840901" cy="3803374"/>
          </a:xfrm>
        </p:grpSpPr>
        <p:cxnSp>
          <p:nvCxnSpPr>
            <p:cNvPr id="11" name="Straight Arrow Connector 10">
              <a:extLst>
                <a:ext uri="{FF2B5EF4-FFF2-40B4-BE49-F238E27FC236}">
                  <a16:creationId xmlns:a16="http://schemas.microsoft.com/office/drawing/2014/main" id="{CD182031-162D-444F-A6B8-2D35AA522261}"/>
                </a:ext>
              </a:extLst>
            </p:cNvPr>
            <p:cNvCxnSpPr>
              <a:cxnSpLocks/>
              <a:endCxn id="29" idx="0"/>
            </p:cNvCxnSpPr>
            <p:nvPr/>
          </p:nvCxnSpPr>
          <p:spPr bwMode="gray">
            <a:xfrm>
              <a:off x="3612793" y="2564985"/>
              <a:ext cx="2481619" cy="264298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286C2A-7CD8-8142-A199-BDB4D5A01791}"/>
                </a:ext>
              </a:extLst>
            </p:cNvPr>
            <p:cNvCxnSpPr>
              <a:cxnSpLocks/>
              <a:endCxn id="17" idx="2"/>
            </p:cNvCxnSpPr>
            <p:nvPr/>
          </p:nvCxnSpPr>
          <p:spPr bwMode="gray">
            <a:xfrm flipV="1">
              <a:off x="7389812" y="3937924"/>
              <a:ext cx="2063879" cy="1392763"/>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C2CAD8-FD37-1546-9ECB-D8A1C4025418}"/>
                </a:ext>
              </a:extLst>
            </p:cNvPr>
            <p:cNvCxnSpPr>
              <a:stCxn id="23" idx="2"/>
            </p:cNvCxnSpPr>
            <p:nvPr/>
          </p:nvCxnSpPr>
          <p:spPr bwMode="gray">
            <a:xfrm>
              <a:off x="6862891" y="1897309"/>
              <a:ext cx="2565051" cy="130062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33E56ED-E548-0F4F-A997-A7DCCBFCC9FC}"/>
                </a:ext>
              </a:extLst>
            </p:cNvPr>
            <p:cNvCxnSpPr>
              <a:endCxn id="23" idx="1"/>
            </p:cNvCxnSpPr>
            <p:nvPr/>
          </p:nvCxnSpPr>
          <p:spPr bwMode="gray">
            <a:xfrm flipV="1">
              <a:off x="3612790" y="1527313"/>
              <a:ext cx="1954701" cy="103767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96FFCAD-8C1B-2840-93B0-E57D290A2CE4}"/>
              </a:ext>
            </a:extLst>
          </p:cNvPr>
          <p:cNvGrpSpPr/>
          <p:nvPr/>
        </p:nvGrpSpPr>
        <p:grpSpPr>
          <a:xfrm>
            <a:off x="7389812" y="1157316"/>
            <a:ext cx="4674537" cy="4790643"/>
            <a:chOff x="7389812" y="1157316"/>
            <a:chExt cx="4674537" cy="4790643"/>
          </a:xfrm>
        </p:grpSpPr>
        <p:sp>
          <p:nvSpPr>
            <p:cNvPr id="38" name="Can 37">
              <a:extLst>
                <a:ext uri="{FF2B5EF4-FFF2-40B4-BE49-F238E27FC236}">
                  <a16:creationId xmlns:a16="http://schemas.microsoft.com/office/drawing/2014/main" id="{486757D7-05A9-5941-8770-AF2A9A6C80A3}"/>
                </a:ext>
              </a:extLst>
            </p:cNvPr>
            <p:cNvSpPr/>
            <p:nvPr/>
          </p:nvSpPr>
          <p:spPr>
            <a:xfrm>
              <a:off x="8800354" y="1157316"/>
              <a:ext cx="683124" cy="739993"/>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9" name="Can 38">
              <a:extLst>
                <a:ext uri="{FF2B5EF4-FFF2-40B4-BE49-F238E27FC236}">
                  <a16:creationId xmlns:a16="http://schemas.microsoft.com/office/drawing/2014/main" id="{E4892517-E1D4-F947-9DAE-DADEAAD4158B}"/>
                </a:ext>
              </a:extLst>
            </p:cNvPr>
            <p:cNvSpPr/>
            <p:nvPr/>
          </p:nvSpPr>
          <p:spPr>
            <a:xfrm>
              <a:off x="11381225" y="3201306"/>
              <a:ext cx="683124" cy="739993"/>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40" name="Can 39">
              <a:extLst>
                <a:ext uri="{FF2B5EF4-FFF2-40B4-BE49-F238E27FC236}">
                  <a16:creationId xmlns:a16="http://schemas.microsoft.com/office/drawing/2014/main" id="{C376E076-B390-C64C-B740-153B8E831D4A}"/>
                </a:ext>
              </a:extLst>
            </p:cNvPr>
            <p:cNvSpPr/>
            <p:nvPr/>
          </p:nvSpPr>
          <p:spPr>
            <a:xfrm>
              <a:off x="8080189" y="5207966"/>
              <a:ext cx="683124" cy="739993"/>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cxnSp>
          <p:nvCxnSpPr>
            <p:cNvPr id="44" name="Straight Arrow Connector 43">
              <a:extLst>
                <a:ext uri="{FF2B5EF4-FFF2-40B4-BE49-F238E27FC236}">
                  <a16:creationId xmlns:a16="http://schemas.microsoft.com/office/drawing/2014/main" id="{F6E0DCCB-E280-EF45-A2D6-CF04FFFEAFCB}"/>
                </a:ext>
              </a:extLst>
            </p:cNvPr>
            <p:cNvCxnSpPr>
              <a:stCxn id="23" idx="3"/>
              <a:endCxn id="38" idx="2"/>
            </p:cNvCxnSpPr>
            <p:nvPr/>
          </p:nvCxnSpPr>
          <p:spPr bwMode="gray">
            <a:xfrm>
              <a:off x="8158291" y="1527313"/>
              <a:ext cx="642063" cy="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8A2C101-12CE-3B42-A4FB-1796E5EFA222}"/>
                </a:ext>
              </a:extLst>
            </p:cNvPr>
            <p:cNvCxnSpPr>
              <a:stCxn id="17" idx="3"/>
              <a:endCxn id="39" idx="2"/>
            </p:cNvCxnSpPr>
            <p:nvPr/>
          </p:nvCxnSpPr>
          <p:spPr bwMode="gray">
            <a:xfrm>
              <a:off x="10749091" y="3567928"/>
              <a:ext cx="632134" cy="3375"/>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BBB71E3-C53A-A44A-A3AD-FFF175CCE977}"/>
                </a:ext>
              </a:extLst>
            </p:cNvPr>
            <p:cNvCxnSpPr>
              <a:stCxn id="29" idx="3"/>
              <a:endCxn id="40" idx="2"/>
            </p:cNvCxnSpPr>
            <p:nvPr/>
          </p:nvCxnSpPr>
          <p:spPr bwMode="gray">
            <a:xfrm flipV="1">
              <a:off x="7389812" y="5577963"/>
              <a:ext cx="690377" cy="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360437A8-C573-504A-AD79-927BB352CA33}"/>
              </a:ext>
            </a:extLst>
          </p:cNvPr>
          <p:cNvSpPr>
            <a:spLocks noGrp="1"/>
          </p:cNvSpPr>
          <p:nvPr>
            <p:ph type="title"/>
          </p:nvPr>
        </p:nvSpPr>
        <p:spPr/>
        <p:txBody>
          <a:bodyPr/>
          <a:lstStyle/>
          <a:p>
            <a:r>
              <a:rPr lang="en-US" dirty="0"/>
              <a:t>Microservices may own data </a:t>
            </a:r>
          </a:p>
        </p:txBody>
      </p:sp>
    </p:spTree>
    <p:extLst>
      <p:ext uri="{BB962C8B-B14F-4D97-AF65-F5344CB8AC3E}">
        <p14:creationId xmlns:p14="http://schemas.microsoft.com/office/powerpoint/2010/main" val="101122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F9F54D0-8120-D244-A514-D5544AA73359}"/>
              </a:ext>
            </a:extLst>
          </p:cNvPr>
          <p:cNvSpPr/>
          <p:nvPr/>
        </p:nvSpPr>
        <p:spPr>
          <a:xfrm>
            <a:off x="1021996" y="2194989"/>
            <a:ext cx="2590800" cy="739993"/>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Rectangle 4">
            <a:extLst>
              <a:ext uri="{FF2B5EF4-FFF2-40B4-BE49-F238E27FC236}">
                <a16:creationId xmlns:a16="http://schemas.microsoft.com/office/drawing/2014/main" id="{7DA38DB1-B020-CD4F-A42B-AA58D87DFDBC}"/>
              </a:ext>
            </a:extLst>
          </p:cNvPr>
          <p:cNvSpPr/>
          <p:nvPr/>
        </p:nvSpPr>
        <p:spPr>
          <a:xfrm>
            <a:off x="1110587" y="2293728"/>
            <a:ext cx="2362117" cy="457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/web</a:t>
            </a:r>
          </a:p>
        </p:txBody>
      </p:sp>
      <p:grpSp>
        <p:nvGrpSpPr>
          <p:cNvPr id="2" name="Group 1">
            <a:extLst>
              <a:ext uri="{FF2B5EF4-FFF2-40B4-BE49-F238E27FC236}">
                <a16:creationId xmlns:a16="http://schemas.microsoft.com/office/drawing/2014/main" id="{91CE9DEA-CC47-6344-9D37-7737E2109DD6}"/>
              </a:ext>
            </a:extLst>
          </p:cNvPr>
          <p:cNvGrpSpPr/>
          <p:nvPr/>
        </p:nvGrpSpPr>
        <p:grpSpPr>
          <a:xfrm>
            <a:off x="8158291" y="3197931"/>
            <a:ext cx="2590800" cy="739993"/>
            <a:chOff x="5666882" y="3912013"/>
            <a:chExt cx="2590800" cy="739993"/>
          </a:xfrm>
        </p:grpSpPr>
        <p:sp>
          <p:nvSpPr>
            <p:cNvPr id="17" name="Rectangle 16">
              <a:extLst>
                <a:ext uri="{FF2B5EF4-FFF2-40B4-BE49-F238E27FC236}">
                  <a16:creationId xmlns:a16="http://schemas.microsoft.com/office/drawing/2014/main" id="{69592369-A4D0-9847-9131-7D083E88683B}"/>
                </a:ext>
              </a:extLst>
            </p:cNvPr>
            <p:cNvSpPr/>
            <p:nvPr/>
          </p:nvSpPr>
          <p:spPr>
            <a:xfrm>
              <a:off x="5666882" y="3912013"/>
              <a:ext cx="2590800" cy="739993"/>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Rectangle 17">
              <a:extLst>
                <a:ext uri="{FF2B5EF4-FFF2-40B4-BE49-F238E27FC236}">
                  <a16:creationId xmlns:a16="http://schemas.microsoft.com/office/drawing/2014/main" id="{821449F9-ACC3-704A-A880-5AA02E3D3075}"/>
                </a:ext>
              </a:extLst>
            </p:cNvPr>
            <p:cNvSpPr/>
            <p:nvPr/>
          </p:nvSpPr>
          <p:spPr>
            <a:xfrm>
              <a:off x="5755473" y="4034733"/>
              <a:ext cx="2362120" cy="457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/inventory</a:t>
              </a:r>
            </a:p>
          </p:txBody>
        </p:sp>
      </p:grpSp>
      <p:grpSp>
        <p:nvGrpSpPr>
          <p:cNvPr id="21" name="Group 20">
            <a:extLst>
              <a:ext uri="{FF2B5EF4-FFF2-40B4-BE49-F238E27FC236}">
                <a16:creationId xmlns:a16="http://schemas.microsoft.com/office/drawing/2014/main" id="{6D95E578-E00D-FF4E-B12A-2545F3847F96}"/>
              </a:ext>
            </a:extLst>
          </p:cNvPr>
          <p:cNvGrpSpPr/>
          <p:nvPr/>
        </p:nvGrpSpPr>
        <p:grpSpPr>
          <a:xfrm>
            <a:off x="5567491" y="1157316"/>
            <a:ext cx="2590800" cy="739993"/>
            <a:chOff x="5666882" y="3912013"/>
            <a:chExt cx="2590800" cy="739993"/>
          </a:xfrm>
        </p:grpSpPr>
        <p:sp>
          <p:nvSpPr>
            <p:cNvPr id="23" name="Rectangle 22">
              <a:extLst>
                <a:ext uri="{FF2B5EF4-FFF2-40B4-BE49-F238E27FC236}">
                  <a16:creationId xmlns:a16="http://schemas.microsoft.com/office/drawing/2014/main" id="{688E405C-5D95-2B43-8F73-523DA22CF388}"/>
                </a:ext>
              </a:extLst>
            </p:cNvPr>
            <p:cNvSpPr/>
            <p:nvPr/>
          </p:nvSpPr>
          <p:spPr>
            <a:xfrm>
              <a:off x="5666882" y="3912013"/>
              <a:ext cx="2590800" cy="739993"/>
            </a:xfrm>
            <a:prstGeom prst="rect">
              <a:avLst/>
            </a:prstGeom>
            <a:solidFill>
              <a:schemeClr val="accent4"/>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Rectangle 25">
              <a:extLst>
                <a:ext uri="{FF2B5EF4-FFF2-40B4-BE49-F238E27FC236}">
                  <a16:creationId xmlns:a16="http://schemas.microsoft.com/office/drawing/2014/main" id="{D20CA72F-9830-9247-B432-3DE46BE5484F}"/>
                </a:ext>
              </a:extLst>
            </p:cNvPr>
            <p:cNvSpPr/>
            <p:nvPr/>
          </p:nvSpPr>
          <p:spPr>
            <a:xfrm>
              <a:off x="5755473" y="4034733"/>
              <a:ext cx="2362120" cy="457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/payment</a:t>
              </a:r>
            </a:p>
          </p:txBody>
        </p:sp>
      </p:grpSp>
      <p:grpSp>
        <p:nvGrpSpPr>
          <p:cNvPr id="28" name="Group 27">
            <a:extLst>
              <a:ext uri="{FF2B5EF4-FFF2-40B4-BE49-F238E27FC236}">
                <a16:creationId xmlns:a16="http://schemas.microsoft.com/office/drawing/2014/main" id="{CF529303-14AC-6549-80F1-98A25628A9BD}"/>
              </a:ext>
            </a:extLst>
          </p:cNvPr>
          <p:cNvGrpSpPr/>
          <p:nvPr/>
        </p:nvGrpSpPr>
        <p:grpSpPr>
          <a:xfrm>
            <a:off x="4799012" y="5207967"/>
            <a:ext cx="2590800" cy="739993"/>
            <a:chOff x="5666882" y="3912013"/>
            <a:chExt cx="2590800" cy="739993"/>
          </a:xfrm>
        </p:grpSpPr>
        <p:sp>
          <p:nvSpPr>
            <p:cNvPr id="29" name="Rectangle 28">
              <a:extLst>
                <a:ext uri="{FF2B5EF4-FFF2-40B4-BE49-F238E27FC236}">
                  <a16:creationId xmlns:a16="http://schemas.microsoft.com/office/drawing/2014/main" id="{770779F1-CB29-3645-A8CF-DFAB0E4048D2}"/>
                </a:ext>
              </a:extLst>
            </p:cNvPr>
            <p:cNvSpPr/>
            <p:nvPr/>
          </p:nvSpPr>
          <p:spPr>
            <a:xfrm>
              <a:off x="5666882" y="3912013"/>
              <a:ext cx="2590800" cy="73999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Rectangle 29">
              <a:extLst>
                <a:ext uri="{FF2B5EF4-FFF2-40B4-BE49-F238E27FC236}">
                  <a16:creationId xmlns:a16="http://schemas.microsoft.com/office/drawing/2014/main" id="{7E18F41A-50F4-D84D-8103-55CCBEBC1231}"/>
                </a:ext>
              </a:extLst>
            </p:cNvPr>
            <p:cNvSpPr/>
            <p:nvPr/>
          </p:nvSpPr>
          <p:spPr>
            <a:xfrm>
              <a:off x="5755473" y="4034733"/>
              <a:ext cx="2362120" cy="457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bg1"/>
                  </a:solidFill>
                </a:rPr>
                <a:t>/search</a:t>
              </a:r>
            </a:p>
          </p:txBody>
        </p:sp>
      </p:grpSp>
      <p:grpSp>
        <p:nvGrpSpPr>
          <p:cNvPr id="42" name="Group 41">
            <a:extLst>
              <a:ext uri="{FF2B5EF4-FFF2-40B4-BE49-F238E27FC236}">
                <a16:creationId xmlns:a16="http://schemas.microsoft.com/office/drawing/2014/main" id="{D56819B8-8A8E-634A-A5D2-5F22B12D1392}"/>
              </a:ext>
            </a:extLst>
          </p:cNvPr>
          <p:cNvGrpSpPr/>
          <p:nvPr/>
        </p:nvGrpSpPr>
        <p:grpSpPr>
          <a:xfrm>
            <a:off x="3612790" y="1527313"/>
            <a:ext cx="5840901" cy="3803374"/>
            <a:chOff x="3612790" y="1527313"/>
            <a:chExt cx="5840901" cy="3803374"/>
          </a:xfrm>
        </p:grpSpPr>
        <p:cxnSp>
          <p:nvCxnSpPr>
            <p:cNvPr id="11" name="Straight Arrow Connector 10">
              <a:extLst>
                <a:ext uri="{FF2B5EF4-FFF2-40B4-BE49-F238E27FC236}">
                  <a16:creationId xmlns:a16="http://schemas.microsoft.com/office/drawing/2014/main" id="{CD182031-162D-444F-A6B8-2D35AA522261}"/>
                </a:ext>
              </a:extLst>
            </p:cNvPr>
            <p:cNvCxnSpPr>
              <a:cxnSpLocks/>
              <a:endCxn id="29" idx="0"/>
            </p:cNvCxnSpPr>
            <p:nvPr/>
          </p:nvCxnSpPr>
          <p:spPr bwMode="gray">
            <a:xfrm>
              <a:off x="3612793" y="2564985"/>
              <a:ext cx="2481619" cy="264298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286C2A-7CD8-8142-A199-BDB4D5A01791}"/>
                </a:ext>
              </a:extLst>
            </p:cNvPr>
            <p:cNvCxnSpPr>
              <a:cxnSpLocks/>
              <a:endCxn id="17" idx="2"/>
            </p:cNvCxnSpPr>
            <p:nvPr/>
          </p:nvCxnSpPr>
          <p:spPr bwMode="gray">
            <a:xfrm flipV="1">
              <a:off x="7389812" y="3937924"/>
              <a:ext cx="2063879" cy="1392763"/>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C2CAD8-FD37-1546-9ECB-D8A1C4025418}"/>
                </a:ext>
              </a:extLst>
            </p:cNvPr>
            <p:cNvCxnSpPr>
              <a:stCxn id="23" idx="2"/>
            </p:cNvCxnSpPr>
            <p:nvPr/>
          </p:nvCxnSpPr>
          <p:spPr bwMode="gray">
            <a:xfrm>
              <a:off x="6862891" y="1897309"/>
              <a:ext cx="2565051" cy="130062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33E56ED-E548-0F4F-A997-A7DCCBFCC9FC}"/>
                </a:ext>
              </a:extLst>
            </p:cNvPr>
            <p:cNvCxnSpPr>
              <a:endCxn id="23" idx="1"/>
            </p:cNvCxnSpPr>
            <p:nvPr/>
          </p:nvCxnSpPr>
          <p:spPr bwMode="gray">
            <a:xfrm flipV="1">
              <a:off x="3612790" y="1527313"/>
              <a:ext cx="1954701" cy="103767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96FFCAD-8C1B-2840-93B0-E57D290A2CE4}"/>
              </a:ext>
            </a:extLst>
          </p:cNvPr>
          <p:cNvGrpSpPr/>
          <p:nvPr/>
        </p:nvGrpSpPr>
        <p:grpSpPr>
          <a:xfrm>
            <a:off x="7389812" y="1157316"/>
            <a:ext cx="4674537" cy="4790643"/>
            <a:chOff x="7389812" y="1157316"/>
            <a:chExt cx="4674537" cy="4790643"/>
          </a:xfrm>
        </p:grpSpPr>
        <p:sp>
          <p:nvSpPr>
            <p:cNvPr id="38" name="Can 37">
              <a:extLst>
                <a:ext uri="{FF2B5EF4-FFF2-40B4-BE49-F238E27FC236}">
                  <a16:creationId xmlns:a16="http://schemas.microsoft.com/office/drawing/2014/main" id="{486757D7-05A9-5941-8770-AF2A9A6C80A3}"/>
                </a:ext>
              </a:extLst>
            </p:cNvPr>
            <p:cNvSpPr/>
            <p:nvPr/>
          </p:nvSpPr>
          <p:spPr>
            <a:xfrm>
              <a:off x="8800354" y="1157316"/>
              <a:ext cx="683124" cy="739993"/>
            </a:xfrm>
            <a:prstGeom prst="can">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39" name="Can 38">
              <a:extLst>
                <a:ext uri="{FF2B5EF4-FFF2-40B4-BE49-F238E27FC236}">
                  <a16:creationId xmlns:a16="http://schemas.microsoft.com/office/drawing/2014/main" id="{E4892517-E1D4-F947-9DAE-DADEAAD4158B}"/>
                </a:ext>
              </a:extLst>
            </p:cNvPr>
            <p:cNvSpPr/>
            <p:nvPr/>
          </p:nvSpPr>
          <p:spPr>
            <a:xfrm>
              <a:off x="11381225" y="3201306"/>
              <a:ext cx="683124" cy="739993"/>
            </a:xfrm>
            <a:prstGeom prst="can">
              <a:avLst/>
            </a:prstGeom>
            <a:solidFill>
              <a:srgbClr val="01C1D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sp>
          <p:nvSpPr>
            <p:cNvPr id="40" name="Can 39">
              <a:extLst>
                <a:ext uri="{FF2B5EF4-FFF2-40B4-BE49-F238E27FC236}">
                  <a16:creationId xmlns:a16="http://schemas.microsoft.com/office/drawing/2014/main" id="{C376E076-B390-C64C-B740-153B8E831D4A}"/>
                </a:ext>
              </a:extLst>
            </p:cNvPr>
            <p:cNvSpPr/>
            <p:nvPr/>
          </p:nvSpPr>
          <p:spPr>
            <a:xfrm>
              <a:off x="8080189" y="5207966"/>
              <a:ext cx="683124" cy="739993"/>
            </a:xfrm>
            <a:prstGeom prst="can">
              <a:avLst/>
            </a:prstGeom>
            <a:solidFill>
              <a:srgbClr val="01C1D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3200" dirty="0">
                <a:solidFill>
                  <a:schemeClr val="bg1"/>
                </a:solidFill>
              </a:endParaRPr>
            </a:p>
          </p:txBody>
        </p:sp>
        <p:cxnSp>
          <p:nvCxnSpPr>
            <p:cNvPr id="44" name="Straight Arrow Connector 43">
              <a:extLst>
                <a:ext uri="{FF2B5EF4-FFF2-40B4-BE49-F238E27FC236}">
                  <a16:creationId xmlns:a16="http://schemas.microsoft.com/office/drawing/2014/main" id="{F6E0DCCB-E280-EF45-A2D6-CF04FFFEAFCB}"/>
                </a:ext>
              </a:extLst>
            </p:cNvPr>
            <p:cNvCxnSpPr>
              <a:stCxn id="23" idx="3"/>
              <a:endCxn id="38" idx="2"/>
            </p:cNvCxnSpPr>
            <p:nvPr/>
          </p:nvCxnSpPr>
          <p:spPr bwMode="gray">
            <a:xfrm>
              <a:off x="8158291" y="1527313"/>
              <a:ext cx="642063" cy="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8A2C101-12CE-3B42-A4FB-1796E5EFA222}"/>
                </a:ext>
              </a:extLst>
            </p:cNvPr>
            <p:cNvCxnSpPr>
              <a:stCxn id="17" idx="3"/>
              <a:endCxn id="39" idx="2"/>
            </p:cNvCxnSpPr>
            <p:nvPr/>
          </p:nvCxnSpPr>
          <p:spPr bwMode="gray">
            <a:xfrm>
              <a:off x="10749091" y="3567928"/>
              <a:ext cx="632134" cy="3375"/>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BBB71E3-C53A-A44A-A3AD-FFF175CCE977}"/>
                </a:ext>
              </a:extLst>
            </p:cNvPr>
            <p:cNvCxnSpPr>
              <a:stCxn id="29" idx="3"/>
              <a:endCxn id="40" idx="2"/>
            </p:cNvCxnSpPr>
            <p:nvPr/>
          </p:nvCxnSpPr>
          <p:spPr bwMode="gray">
            <a:xfrm flipV="1">
              <a:off x="7389812" y="5577963"/>
              <a:ext cx="690377" cy="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0C12B05-23D0-AB42-8C15-596E8563F9FD}"/>
              </a:ext>
            </a:extLst>
          </p:cNvPr>
          <p:cNvGrpSpPr/>
          <p:nvPr/>
        </p:nvGrpSpPr>
        <p:grpSpPr>
          <a:xfrm>
            <a:off x="0" y="1337604"/>
            <a:ext cx="8158291" cy="4240360"/>
            <a:chOff x="0" y="1337604"/>
            <a:chExt cx="8158291" cy="4240360"/>
          </a:xfrm>
        </p:grpSpPr>
        <p:cxnSp>
          <p:nvCxnSpPr>
            <p:cNvPr id="51" name="Straight Arrow Connector 50">
              <a:extLst>
                <a:ext uri="{FF2B5EF4-FFF2-40B4-BE49-F238E27FC236}">
                  <a16:creationId xmlns:a16="http://schemas.microsoft.com/office/drawing/2014/main" id="{2C8D045C-AA7F-AB4D-AD52-E3C83BB1CDC4}"/>
                </a:ext>
              </a:extLst>
            </p:cNvPr>
            <p:cNvCxnSpPr>
              <a:cxnSpLocks/>
            </p:cNvCxnSpPr>
            <p:nvPr/>
          </p:nvCxnSpPr>
          <p:spPr bwMode="gray">
            <a:xfrm>
              <a:off x="0" y="2519001"/>
              <a:ext cx="1021990" cy="0"/>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4FE735-6C16-DC4E-A6B3-B6E4279777AF}"/>
                </a:ext>
              </a:extLst>
            </p:cNvPr>
            <p:cNvCxnSpPr>
              <a:cxnSpLocks/>
            </p:cNvCxnSpPr>
            <p:nvPr/>
          </p:nvCxnSpPr>
          <p:spPr bwMode="gray">
            <a:xfrm>
              <a:off x="0" y="1337604"/>
              <a:ext cx="5567491" cy="18469"/>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4438E50-976F-BD44-8056-7C0DD29115FC}"/>
                </a:ext>
              </a:extLst>
            </p:cNvPr>
            <p:cNvCxnSpPr>
              <a:cxnSpLocks/>
              <a:endCxn id="29" idx="1"/>
            </p:cNvCxnSpPr>
            <p:nvPr/>
          </p:nvCxnSpPr>
          <p:spPr bwMode="gray">
            <a:xfrm>
              <a:off x="0" y="5577962"/>
              <a:ext cx="4799012" cy="2"/>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FB6F416-886C-DF45-A745-64A1E18EB31C}"/>
                </a:ext>
              </a:extLst>
            </p:cNvPr>
            <p:cNvCxnSpPr>
              <a:cxnSpLocks/>
              <a:endCxn id="17" idx="1"/>
            </p:cNvCxnSpPr>
            <p:nvPr/>
          </p:nvCxnSpPr>
          <p:spPr bwMode="gray">
            <a:xfrm>
              <a:off x="0" y="3567927"/>
              <a:ext cx="8158291" cy="1"/>
            </a:xfrm>
            <a:prstGeom prst="straightConnector1">
              <a:avLst/>
            </a:prstGeom>
            <a:ln w="25400">
              <a:solidFill>
                <a:srgbClr val="19428A"/>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23830A7E-03B0-0746-A5ED-9956E186003D}"/>
              </a:ext>
            </a:extLst>
          </p:cNvPr>
          <p:cNvSpPr>
            <a:spLocks noGrp="1"/>
          </p:cNvSpPr>
          <p:nvPr>
            <p:ph type="title"/>
          </p:nvPr>
        </p:nvSpPr>
        <p:spPr/>
        <p:txBody>
          <a:bodyPr/>
          <a:lstStyle/>
          <a:p>
            <a:r>
              <a:rPr lang="en-US" dirty="0"/>
              <a:t>Multiple ways to interact now</a:t>
            </a:r>
          </a:p>
        </p:txBody>
      </p:sp>
    </p:spTree>
    <p:extLst>
      <p:ext uri="{BB962C8B-B14F-4D97-AF65-F5344CB8AC3E}">
        <p14:creationId xmlns:p14="http://schemas.microsoft.com/office/powerpoint/2010/main" val="404352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56FBEB16875B499DC20F816F08A75B" ma:contentTypeVersion="4" ma:contentTypeDescription="Create a new document." ma:contentTypeScope="" ma:versionID="56c209590c43c3649a6dc9192bc2fc29">
  <xsd:schema xmlns:xsd="http://www.w3.org/2001/XMLSchema" xmlns:xs="http://www.w3.org/2001/XMLSchema" xmlns:p="http://schemas.microsoft.com/office/2006/metadata/properties" xmlns:ns2="8677d5df-b8b3-4407-993a-ef27f6fb3cca" xmlns:ns3="9d406481-c47c-4f21-9ee4-c82f247ea28f" targetNamespace="http://schemas.microsoft.com/office/2006/metadata/properties" ma:root="true" ma:fieldsID="d1227893b0ff0ea189245dee1178ab73" ns2:_="" ns3:_="">
    <xsd:import namespace="8677d5df-b8b3-4407-993a-ef27f6fb3cca"/>
    <xsd:import namespace="9d406481-c47c-4f21-9ee4-c82f247e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77d5df-b8b3-4407-993a-ef27f6fb3c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406481-c47c-4f21-9ee4-c82f247e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BC0FB0-B8C3-4E4C-B7A2-0F3DE18526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77d5df-b8b3-4407-993a-ef27f6fb3cca"/>
    <ds:schemaRef ds:uri="9d406481-c47c-4f21-9ee4-c82f247e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153F0D-CB39-4042-BAD2-E76414FF9AA9}">
  <ds:schemaRefs>
    <ds:schemaRef ds:uri="http://schemas.microsoft.com/sharepoint/v3/contenttype/forms"/>
  </ds:schemaRefs>
</ds:datastoreItem>
</file>

<file path=customXml/itemProps3.xml><?xml version="1.0" encoding="utf-8"?>
<ds:datastoreItem xmlns:ds="http://schemas.openxmlformats.org/officeDocument/2006/customXml" ds:itemID="{931006BD-AE7A-4AAB-B6AA-E2BDDEA1D110}">
  <ds:schemaRefs>
    <ds:schemaRef ds:uri="http://schemas.microsoft.com/office/2006/metadata/properties"/>
    <ds:schemaRef ds:uri="9d406481-c47c-4f21-9ee4-c82f247ea28f"/>
    <ds:schemaRef ds:uri="http://schemas.microsoft.com/office/2006/documentManagement/types"/>
    <ds:schemaRef ds:uri="http://purl.org/dc/elements/1.1/"/>
    <ds:schemaRef ds:uri="http://schemas.openxmlformats.org/package/2006/metadata/core-properties"/>
    <ds:schemaRef ds:uri="http://purl.org/dc/terms/"/>
    <ds:schemaRef ds:uri="http://www.w3.org/XML/1998/namespace"/>
    <ds:schemaRef ds:uri="http://purl.org/dc/dcmitype/"/>
    <ds:schemaRef ds:uri="http://schemas.microsoft.com/office/infopath/2007/PartnerControls"/>
    <ds:schemaRef ds:uri="8677d5df-b8b3-4407-993a-ef27f6fb3cca"/>
  </ds:schemaRefs>
</ds:datastoreItem>
</file>

<file path=docProps/app.xml><?xml version="1.0" encoding="utf-8"?>
<Properties xmlns="http://schemas.openxmlformats.org/officeDocument/2006/extended-properties" xmlns:vt="http://schemas.openxmlformats.org/officeDocument/2006/docPropsVTypes">
  <TotalTime>0</TotalTime>
  <Words>645</Words>
  <Application>Microsoft Office PowerPoint</Application>
  <PresentationFormat>Custom</PresentationFormat>
  <Paragraphs>260</Paragraphs>
  <Slides>35</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-apple-system</vt:lpstr>
      <vt:lpstr>Arial</vt:lpstr>
      <vt:lpstr>Camphor Std</vt:lpstr>
      <vt:lpstr>Metropolis</vt:lpstr>
      <vt:lpstr>Metropolis Light</vt:lpstr>
      <vt:lpstr>Open Sans</vt:lpstr>
      <vt:lpstr>VMware_white_16x9</vt:lpstr>
      <vt:lpstr>CODE3102U</vt:lpstr>
      <vt:lpstr>PowerPoint Presentation</vt:lpstr>
      <vt:lpstr>PowerPoint Presentation</vt:lpstr>
      <vt:lpstr>Monolith vs Microservices</vt:lpstr>
      <vt:lpstr>Monolith</vt:lpstr>
      <vt:lpstr>PowerPoint Presentation</vt:lpstr>
      <vt:lpstr>Microservices</vt:lpstr>
      <vt:lpstr>Microservices may own data </vt:lpstr>
      <vt:lpstr>Multiple ways to interact now</vt:lpstr>
      <vt:lpstr>Network of services</vt:lpstr>
      <vt:lpstr>Microservices == Distributed Computing</vt:lpstr>
      <vt:lpstr>PowerPoint Presentation</vt:lpstr>
      <vt:lpstr>Cascading effect?</vt:lpstr>
      <vt:lpstr>PowerPoint Presentation</vt:lpstr>
      <vt:lpstr>Embedding capabilities, example: </vt:lpstr>
      <vt:lpstr>PowerPoint Presentation</vt:lpstr>
      <vt:lpstr>PowerPoint Presentation</vt:lpstr>
      <vt:lpstr>PowerPoint Presentation</vt:lpstr>
      <vt:lpstr>PowerPoint Presentation</vt:lpstr>
      <vt:lpstr>PowerPoint Presentation</vt:lpstr>
      <vt:lpstr>Service Mesh Landscape</vt:lpstr>
      <vt:lpstr>PowerPoint Presentation</vt:lpstr>
      <vt:lpstr>Sidecar Proxy Architecture</vt:lpstr>
      <vt:lpstr>Telemetry</vt:lpstr>
      <vt:lpstr>Mutual TLS</vt:lpstr>
      <vt:lpstr>Distributed Tracing</vt:lpstr>
      <vt:lpstr>PowerPoint Presentation</vt:lpstr>
      <vt:lpstr>PowerPoint Presentation</vt:lpstr>
      <vt:lpstr>Without Service Mesh</vt:lpstr>
      <vt:lpstr>With Service Mesh</vt:lpstr>
      <vt:lpstr>PowerPoint Presentation</vt:lpstr>
      <vt:lpstr>Mesh expansion across any Infrastructure</vt:lpstr>
      <vt:lpstr>Tanzu Service Mesh Use Cases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2019-08-13T02:02:22Z</dcterms:created>
  <dcterms:modified xsi:type="dcterms:W3CDTF">2020-10-02T21:59:18Z</dcterms:modified>
</cp:coreProperties>
</file>